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8"/>
  </p:notesMasterIdLst>
  <p:handoutMasterIdLst>
    <p:handoutMasterId r:id="rId29"/>
  </p:handoutMasterIdLst>
  <p:sldIdLst>
    <p:sldId id="490" r:id="rId2"/>
    <p:sldId id="492" r:id="rId3"/>
    <p:sldId id="411" r:id="rId4"/>
    <p:sldId id="414" r:id="rId5"/>
    <p:sldId id="420" r:id="rId6"/>
    <p:sldId id="431" r:id="rId7"/>
    <p:sldId id="440" r:id="rId8"/>
    <p:sldId id="442" r:id="rId9"/>
    <p:sldId id="461" r:id="rId10"/>
    <p:sldId id="462" r:id="rId11"/>
    <p:sldId id="474" r:id="rId12"/>
    <p:sldId id="499" r:id="rId13"/>
    <p:sldId id="500" r:id="rId14"/>
    <p:sldId id="476" r:id="rId15"/>
    <p:sldId id="501" r:id="rId16"/>
    <p:sldId id="494" r:id="rId17"/>
    <p:sldId id="466" r:id="rId18"/>
    <p:sldId id="471" r:id="rId19"/>
    <p:sldId id="498" r:id="rId20"/>
    <p:sldId id="484" r:id="rId21"/>
    <p:sldId id="486" r:id="rId22"/>
    <p:sldId id="488" r:id="rId23"/>
    <p:sldId id="489" r:id="rId24"/>
    <p:sldId id="487" r:id="rId25"/>
    <p:sldId id="497" r:id="rId26"/>
    <p:sldId id="409" r:id="rId27"/>
  </p:sldIdLst>
  <p:sldSz cx="9144000" cy="6858000" type="screen4x3"/>
  <p:notesSz cx="6946900" cy="9232900"/>
  <p:defaultTextStyle>
    <a:defPPr>
      <a:defRPr lang="en-US"/>
    </a:defPPr>
    <a:lvl1pPr algn="l" rtl="0" fontAlgn="base">
      <a:spcBef>
        <a:spcPct val="20000"/>
      </a:spcBef>
      <a:spcAft>
        <a:spcPct val="0"/>
      </a:spcAft>
      <a:buChar char="•"/>
      <a:defRPr sz="2400" b="1" kern="1200">
        <a:solidFill>
          <a:schemeClr val="tx1"/>
        </a:solidFill>
        <a:latin typeface="Arial" charset="0"/>
        <a:ea typeface="+mn-ea"/>
        <a:cs typeface="+mn-cs"/>
      </a:defRPr>
    </a:lvl1pPr>
    <a:lvl2pPr marL="457200" algn="l" rtl="0" fontAlgn="base">
      <a:spcBef>
        <a:spcPct val="20000"/>
      </a:spcBef>
      <a:spcAft>
        <a:spcPct val="0"/>
      </a:spcAft>
      <a:buChar char="•"/>
      <a:defRPr sz="2400" b="1" kern="1200">
        <a:solidFill>
          <a:schemeClr val="tx1"/>
        </a:solidFill>
        <a:latin typeface="Arial" charset="0"/>
        <a:ea typeface="+mn-ea"/>
        <a:cs typeface="+mn-cs"/>
      </a:defRPr>
    </a:lvl2pPr>
    <a:lvl3pPr marL="914400" algn="l" rtl="0" fontAlgn="base">
      <a:spcBef>
        <a:spcPct val="20000"/>
      </a:spcBef>
      <a:spcAft>
        <a:spcPct val="0"/>
      </a:spcAft>
      <a:buChar char="•"/>
      <a:defRPr sz="2400" b="1" kern="1200">
        <a:solidFill>
          <a:schemeClr val="tx1"/>
        </a:solidFill>
        <a:latin typeface="Arial" charset="0"/>
        <a:ea typeface="+mn-ea"/>
        <a:cs typeface="+mn-cs"/>
      </a:defRPr>
    </a:lvl3pPr>
    <a:lvl4pPr marL="1371600" algn="l" rtl="0" fontAlgn="base">
      <a:spcBef>
        <a:spcPct val="20000"/>
      </a:spcBef>
      <a:spcAft>
        <a:spcPct val="0"/>
      </a:spcAft>
      <a:buChar char="•"/>
      <a:defRPr sz="2400" b="1" kern="1200">
        <a:solidFill>
          <a:schemeClr val="tx1"/>
        </a:solidFill>
        <a:latin typeface="Arial" charset="0"/>
        <a:ea typeface="+mn-ea"/>
        <a:cs typeface="+mn-cs"/>
      </a:defRPr>
    </a:lvl4pPr>
    <a:lvl5pPr marL="1828800" algn="l" rtl="0" fontAlgn="base">
      <a:spcBef>
        <a:spcPct val="20000"/>
      </a:spcBef>
      <a:spcAft>
        <a:spcPct val="0"/>
      </a:spcAft>
      <a:buChar char="•"/>
      <a:defRPr sz="2400" b="1" kern="1200">
        <a:solidFill>
          <a:schemeClr val="tx1"/>
        </a:solidFill>
        <a:latin typeface="Arial" charset="0"/>
        <a:ea typeface="+mn-ea"/>
        <a:cs typeface="+mn-cs"/>
      </a:defRPr>
    </a:lvl5pPr>
    <a:lvl6pPr marL="2286000" algn="l" defTabSz="914400" rtl="0" eaLnBrk="1" latinLnBrk="0" hangingPunct="1">
      <a:defRPr sz="2400" b="1" kern="1200">
        <a:solidFill>
          <a:schemeClr val="tx1"/>
        </a:solidFill>
        <a:latin typeface="Arial" charset="0"/>
        <a:ea typeface="+mn-ea"/>
        <a:cs typeface="+mn-cs"/>
      </a:defRPr>
    </a:lvl6pPr>
    <a:lvl7pPr marL="2743200" algn="l" defTabSz="914400" rtl="0" eaLnBrk="1" latinLnBrk="0" hangingPunct="1">
      <a:defRPr sz="2400" b="1" kern="1200">
        <a:solidFill>
          <a:schemeClr val="tx1"/>
        </a:solidFill>
        <a:latin typeface="Arial" charset="0"/>
        <a:ea typeface="+mn-ea"/>
        <a:cs typeface="+mn-cs"/>
      </a:defRPr>
    </a:lvl7pPr>
    <a:lvl8pPr marL="3200400" algn="l" defTabSz="914400" rtl="0" eaLnBrk="1" latinLnBrk="0" hangingPunct="1">
      <a:defRPr sz="2400" b="1" kern="1200">
        <a:solidFill>
          <a:schemeClr val="tx1"/>
        </a:solidFill>
        <a:latin typeface="Arial" charset="0"/>
        <a:ea typeface="+mn-ea"/>
        <a:cs typeface="+mn-cs"/>
      </a:defRPr>
    </a:lvl8pPr>
    <a:lvl9pPr marL="3657600" algn="l" defTabSz="914400" rtl="0" eaLnBrk="1" latinLnBrk="0" hangingPunct="1">
      <a:defRPr sz="24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FF99"/>
    <a:srgbClr val="002F57"/>
    <a:srgbClr val="003399"/>
    <a:srgbClr val="0000CC"/>
    <a:srgbClr val="008080"/>
    <a:srgbClr val="FF6600"/>
    <a:srgbClr val="0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p:scale>
          <a:sx n="100" d="100"/>
          <a:sy n="100" d="100"/>
        </p:scale>
        <p:origin x="-7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932"/>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bwMode="auto">
          <a:xfrm>
            <a:off x="0" y="0"/>
            <a:ext cx="3009900" cy="461963"/>
          </a:xfrm>
          <a:prstGeom prst="rect">
            <a:avLst/>
          </a:prstGeom>
          <a:noFill/>
          <a:ln w="9525">
            <a:noFill/>
            <a:miter lim="800000"/>
            <a:headEnd/>
            <a:tailEnd/>
          </a:ln>
          <a:effectLst/>
        </p:spPr>
        <p:txBody>
          <a:bodyPr vert="horz" wrap="square" lIns="92455" tIns="46227" rIns="92455" bIns="46227" numCol="1" anchor="t" anchorCtr="0" compatLnSpc="1">
            <a:prstTxWarp prst="textNoShape">
              <a:avLst/>
            </a:prstTxWarp>
          </a:bodyPr>
          <a:lstStyle>
            <a:lvl1pPr defTabSz="923925">
              <a:defRPr sz="1200" smtClean="0"/>
            </a:lvl1pPr>
          </a:lstStyle>
          <a:p>
            <a:pPr>
              <a:defRPr/>
            </a:pPr>
            <a:endParaRPr lang="en-US"/>
          </a:p>
        </p:txBody>
      </p:sp>
      <p:sp>
        <p:nvSpPr>
          <p:cNvPr id="103427" name="Rectangle 3"/>
          <p:cNvSpPr>
            <a:spLocks noGrp="1" noChangeArrowheads="1"/>
          </p:cNvSpPr>
          <p:nvPr>
            <p:ph type="dt" sz="quarter" idx="1"/>
          </p:nvPr>
        </p:nvSpPr>
        <p:spPr bwMode="auto">
          <a:xfrm>
            <a:off x="3937000" y="0"/>
            <a:ext cx="3009900" cy="461963"/>
          </a:xfrm>
          <a:prstGeom prst="rect">
            <a:avLst/>
          </a:prstGeom>
          <a:noFill/>
          <a:ln w="9525">
            <a:noFill/>
            <a:miter lim="800000"/>
            <a:headEnd/>
            <a:tailEnd/>
          </a:ln>
          <a:effectLst/>
        </p:spPr>
        <p:txBody>
          <a:bodyPr vert="horz" wrap="square" lIns="92455" tIns="46227" rIns="92455" bIns="46227" numCol="1" anchor="t" anchorCtr="0" compatLnSpc="1">
            <a:prstTxWarp prst="textNoShape">
              <a:avLst/>
            </a:prstTxWarp>
          </a:bodyPr>
          <a:lstStyle>
            <a:lvl1pPr algn="r" defTabSz="923925">
              <a:defRPr sz="1200" smtClean="0"/>
            </a:lvl1pPr>
          </a:lstStyle>
          <a:p>
            <a:pPr>
              <a:defRPr/>
            </a:pPr>
            <a:endParaRPr lang="en-US"/>
          </a:p>
        </p:txBody>
      </p:sp>
      <p:sp>
        <p:nvSpPr>
          <p:cNvPr id="103428" name="Rectangle 4"/>
          <p:cNvSpPr>
            <a:spLocks noGrp="1" noChangeArrowheads="1"/>
          </p:cNvSpPr>
          <p:nvPr>
            <p:ph type="ftr" sz="quarter" idx="2"/>
          </p:nvPr>
        </p:nvSpPr>
        <p:spPr bwMode="auto">
          <a:xfrm>
            <a:off x="0" y="8770938"/>
            <a:ext cx="3009900" cy="461962"/>
          </a:xfrm>
          <a:prstGeom prst="rect">
            <a:avLst/>
          </a:prstGeom>
          <a:noFill/>
          <a:ln w="9525">
            <a:noFill/>
            <a:miter lim="800000"/>
            <a:headEnd/>
            <a:tailEnd/>
          </a:ln>
          <a:effectLst/>
        </p:spPr>
        <p:txBody>
          <a:bodyPr vert="horz" wrap="square" lIns="92455" tIns="46227" rIns="92455" bIns="46227" numCol="1" anchor="b" anchorCtr="0" compatLnSpc="1">
            <a:prstTxWarp prst="textNoShape">
              <a:avLst/>
            </a:prstTxWarp>
          </a:bodyPr>
          <a:lstStyle>
            <a:lvl1pPr defTabSz="923925">
              <a:defRPr sz="1200" smtClean="0"/>
            </a:lvl1pPr>
          </a:lstStyle>
          <a:p>
            <a:pPr>
              <a:defRPr/>
            </a:pPr>
            <a:endParaRPr lang="en-US"/>
          </a:p>
        </p:txBody>
      </p:sp>
      <p:sp>
        <p:nvSpPr>
          <p:cNvPr id="103429" name="Rectangle 5"/>
          <p:cNvSpPr>
            <a:spLocks noGrp="1" noChangeArrowheads="1"/>
          </p:cNvSpPr>
          <p:nvPr>
            <p:ph type="sldNum" sz="quarter" idx="3"/>
          </p:nvPr>
        </p:nvSpPr>
        <p:spPr bwMode="auto">
          <a:xfrm>
            <a:off x="3937000" y="8770938"/>
            <a:ext cx="3009900" cy="461962"/>
          </a:xfrm>
          <a:prstGeom prst="rect">
            <a:avLst/>
          </a:prstGeom>
          <a:noFill/>
          <a:ln w="9525">
            <a:noFill/>
            <a:miter lim="800000"/>
            <a:headEnd/>
            <a:tailEnd/>
          </a:ln>
          <a:effectLst/>
        </p:spPr>
        <p:txBody>
          <a:bodyPr vert="horz" wrap="square" lIns="92455" tIns="46227" rIns="92455" bIns="46227" numCol="1" anchor="b" anchorCtr="0" compatLnSpc="1">
            <a:prstTxWarp prst="textNoShape">
              <a:avLst/>
            </a:prstTxWarp>
          </a:bodyPr>
          <a:lstStyle>
            <a:lvl1pPr algn="r" defTabSz="923925">
              <a:defRPr sz="1200" smtClean="0"/>
            </a:lvl1pPr>
          </a:lstStyle>
          <a:p>
            <a:pPr>
              <a:defRPr/>
            </a:pPr>
            <a:fld id="{A782FA6E-D60F-4938-AC4B-90AAD0D0F669}"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7634" name="Rectangle 2"/>
          <p:cNvSpPr>
            <a:spLocks noGrp="1" noChangeArrowheads="1"/>
          </p:cNvSpPr>
          <p:nvPr>
            <p:ph type="hdr" sz="quarter"/>
          </p:nvPr>
        </p:nvSpPr>
        <p:spPr bwMode="auto">
          <a:xfrm>
            <a:off x="0" y="0"/>
            <a:ext cx="3009900" cy="461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buFontTx/>
              <a:buNone/>
              <a:defRPr sz="1200" b="0" smtClean="0">
                <a:latin typeface="Times New Roman" pitchFamily="18" charset="0"/>
              </a:defRPr>
            </a:lvl1pPr>
          </a:lstStyle>
          <a:p>
            <a:pPr>
              <a:defRPr/>
            </a:pPr>
            <a:endParaRPr lang="en-US"/>
          </a:p>
        </p:txBody>
      </p:sp>
      <p:sp>
        <p:nvSpPr>
          <p:cNvPr id="197635" name="Rectangle 3"/>
          <p:cNvSpPr>
            <a:spLocks noGrp="1" noChangeArrowheads="1"/>
          </p:cNvSpPr>
          <p:nvPr>
            <p:ph type="dt" idx="1"/>
          </p:nvPr>
        </p:nvSpPr>
        <p:spPr bwMode="auto">
          <a:xfrm>
            <a:off x="3935413" y="0"/>
            <a:ext cx="3009900" cy="461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buFontTx/>
              <a:buNone/>
              <a:defRPr sz="1200" b="0" smtClean="0">
                <a:latin typeface="Times New Roman" pitchFamily="18" charset="0"/>
              </a:defRPr>
            </a:lvl1pPr>
          </a:lstStyle>
          <a:p>
            <a:pPr>
              <a:defRPr/>
            </a:pPr>
            <a:endParaRPr lang="en-US"/>
          </a:p>
        </p:txBody>
      </p:sp>
      <p:sp>
        <p:nvSpPr>
          <p:cNvPr id="29700" name="Rectangle 4"/>
          <p:cNvSpPr>
            <a:spLocks noRot="1" noChangeArrowheads="1" noTextEdit="1"/>
          </p:cNvSpPr>
          <p:nvPr>
            <p:ph type="sldImg" idx="2"/>
          </p:nvPr>
        </p:nvSpPr>
        <p:spPr bwMode="auto">
          <a:xfrm>
            <a:off x="1165225" y="692150"/>
            <a:ext cx="4616450" cy="3462338"/>
          </a:xfrm>
          <a:prstGeom prst="rect">
            <a:avLst/>
          </a:prstGeom>
          <a:noFill/>
          <a:ln w="9525">
            <a:solidFill>
              <a:srgbClr val="000000"/>
            </a:solidFill>
            <a:miter lim="800000"/>
            <a:headEnd/>
            <a:tailEnd/>
          </a:ln>
        </p:spPr>
      </p:sp>
      <p:sp>
        <p:nvSpPr>
          <p:cNvPr id="197637" name="Rectangle 5"/>
          <p:cNvSpPr>
            <a:spLocks noGrp="1" noChangeArrowheads="1"/>
          </p:cNvSpPr>
          <p:nvPr>
            <p:ph type="body" sz="quarter" idx="3"/>
          </p:nvPr>
        </p:nvSpPr>
        <p:spPr bwMode="auto">
          <a:xfrm>
            <a:off x="695325" y="4386263"/>
            <a:ext cx="5556250" cy="41544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97638" name="Rectangle 6"/>
          <p:cNvSpPr>
            <a:spLocks noGrp="1" noChangeArrowheads="1"/>
          </p:cNvSpPr>
          <p:nvPr>
            <p:ph type="ftr" sz="quarter" idx="4"/>
          </p:nvPr>
        </p:nvSpPr>
        <p:spPr bwMode="auto">
          <a:xfrm>
            <a:off x="0" y="8769350"/>
            <a:ext cx="3009900" cy="4619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spcBef>
                <a:spcPct val="0"/>
              </a:spcBef>
              <a:buFontTx/>
              <a:buNone/>
              <a:defRPr sz="1200" b="0" smtClean="0">
                <a:latin typeface="Times New Roman" pitchFamily="18" charset="0"/>
              </a:defRPr>
            </a:lvl1pPr>
          </a:lstStyle>
          <a:p>
            <a:pPr>
              <a:defRPr/>
            </a:pPr>
            <a:endParaRPr lang="en-US"/>
          </a:p>
        </p:txBody>
      </p:sp>
      <p:sp>
        <p:nvSpPr>
          <p:cNvPr id="197639" name="Rectangle 7"/>
          <p:cNvSpPr>
            <a:spLocks noGrp="1" noChangeArrowheads="1"/>
          </p:cNvSpPr>
          <p:nvPr>
            <p:ph type="sldNum" sz="quarter" idx="5"/>
          </p:nvPr>
        </p:nvSpPr>
        <p:spPr bwMode="auto">
          <a:xfrm>
            <a:off x="3935413" y="8769350"/>
            <a:ext cx="3009900" cy="4619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buFontTx/>
              <a:buNone/>
              <a:defRPr sz="1200" b="0" smtClean="0">
                <a:latin typeface="Times New Roman" pitchFamily="18" charset="0"/>
              </a:defRPr>
            </a:lvl1pPr>
          </a:lstStyle>
          <a:p>
            <a:pPr>
              <a:defRPr/>
            </a:pPr>
            <a:fld id="{A749DFA0-35FA-47C8-B7BB-7BA1E5EEC2B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0997FEBE-9ABD-47E8-94D0-BB22141E6416}" type="slidenum">
              <a:rPr lang="en-US"/>
              <a:pPr/>
              <a:t>1</a:t>
            </a:fld>
            <a:endParaRPr lang="en-US"/>
          </a:p>
        </p:txBody>
      </p:sp>
      <p:sp>
        <p:nvSpPr>
          <p:cNvPr id="30723" name="Rectangle 2"/>
          <p:cNvSpPr>
            <a:spLocks noChangeArrowheads="1" noTextEdit="1"/>
          </p:cNvSpPr>
          <p:nvPr>
            <p:ph type="sldImg"/>
          </p:nvPr>
        </p:nvSpPr>
        <p:spPr>
          <a:solidFill>
            <a:srgbClr val="FFFFFF"/>
          </a:solidFill>
          <a:ln/>
        </p:spPr>
      </p:sp>
      <p:sp>
        <p:nvSpPr>
          <p:cNvPr id="30724" name="Rectangle 3"/>
          <p:cNvSpPr>
            <a:spLocks noChangeArrowheads="1"/>
          </p:cNvSpPr>
          <p:nvPr>
            <p:ph type="body" idx="1"/>
          </p:nvPr>
        </p:nvSpPr>
        <p:spPr>
          <a:solidFill>
            <a:srgbClr val="FFFFFF"/>
          </a:solidFill>
          <a:ln>
            <a:solidFill>
              <a:srgbClr val="000000"/>
            </a:solidFill>
          </a:ln>
        </p:spPr>
        <p:txBody>
          <a:bodyPr lIns="92455" tIns="46227" rIns="92455" bIns="46227"/>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8E060D9E-A4E8-4775-A15C-D05991C18B45}" type="slidenum">
              <a:rPr lang="en-US"/>
              <a:pPr/>
              <a:t>10</a:t>
            </a:fld>
            <a:endParaRPr lang="en-US"/>
          </a:p>
        </p:txBody>
      </p:sp>
      <p:sp>
        <p:nvSpPr>
          <p:cNvPr id="39939" name="Rectangle 2"/>
          <p:cNvSpPr>
            <a:spLocks noRo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r>
              <a:rPr lang="en-US" smtClean="0"/>
              <a:t>12 more major explosions 26</a:t>
            </a:r>
            <a:r>
              <a:rPr lang="en-US" baseline="30000" smtClean="0"/>
              <a:t>th</a:t>
            </a:r>
            <a:r>
              <a:rPr lang="en-US" smtClean="0"/>
              <a:t> – 28</a:t>
            </a:r>
            <a:r>
              <a:rPr lang="en-US" baseline="30000" smtClean="0"/>
              <a:t>th</a:t>
            </a:r>
          </a:p>
          <a:p>
            <a:pPr eaLnBrk="1" hangingPunct="1"/>
            <a:r>
              <a:rPr lang="en-US" smtClean="0"/>
              <a:t>Had stepped down to ORANGE on 3/25 after 36 hours of declining seismicity, although low level ash continued to be produced intermittently.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5201D831-5DC6-49A5-9EA3-F6097806C5AB}" type="slidenum">
              <a:rPr lang="en-US"/>
              <a:pPr/>
              <a:t>11</a:t>
            </a:fld>
            <a:endParaRPr lang="en-US"/>
          </a:p>
        </p:txBody>
      </p:sp>
      <p:sp>
        <p:nvSpPr>
          <p:cNvPr id="40963" name="Rectangle 2"/>
          <p:cNvSpPr>
            <a:spLocks noRo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A21F1452-9002-4154-BE76-93A9D3F315A2}" type="slidenum">
              <a:rPr lang="en-US"/>
              <a:pPr/>
              <a:t>12</a:t>
            </a:fld>
            <a:endParaRPr lang="en-US"/>
          </a:p>
        </p:txBody>
      </p:sp>
      <p:sp>
        <p:nvSpPr>
          <p:cNvPr id="41987" name="Rectangle 2"/>
          <p:cNvSpPr>
            <a:spLocks noRot="1" noChangeArrowheads="1" noTextEdit="1"/>
          </p:cNvSpPr>
          <p:nvPr>
            <p:ph type="sldImg"/>
          </p:nvPr>
        </p:nvSpPr>
        <p:spPr>
          <a:ln/>
        </p:spPr>
      </p:sp>
      <p:sp>
        <p:nvSpPr>
          <p:cNvPr id="41988" name="Rectangle 3"/>
          <p:cNvSpPr>
            <a:spLocks noGrp="1" noChangeArrowheads="1"/>
          </p:cNvSpPr>
          <p:nvPr>
            <p:ph type="body" idx="1"/>
          </p:nvPr>
        </p:nvSpPr>
        <p:spPr>
          <a:noFill/>
          <a:ln/>
        </p:spPr>
        <p:txBody>
          <a:bodyPr lIns="92455" tIns="46227" rIns="92455" bIns="46227"/>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FC3B5608-C1A3-4D08-AE72-01A803E5ECCF}" type="slidenum">
              <a:rPr lang="en-US"/>
              <a:pPr/>
              <a:t>14</a:t>
            </a:fld>
            <a:endParaRPr lang="en-US"/>
          </a:p>
        </p:txBody>
      </p:sp>
      <p:sp>
        <p:nvSpPr>
          <p:cNvPr id="43011" name="Rectangle 2"/>
          <p:cNvSpPr>
            <a:spLocks noRo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080B0A20-FEEA-42C2-99C3-B48F0D73BB3B}" type="slidenum">
              <a:rPr lang="en-US"/>
              <a:pPr/>
              <a:t>16</a:t>
            </a:fld>
            <a:endParaRPr lang="en-US"/>
          </a:p>
        </p:txBody>
      </p:sp>
      <p:sp>
        <p:nvSpPr>
          <p:cNvPr id="44035" name="Rectangle 2"/>
          <p:cNvSpPr>
            <a:spLocks noChangeArrowheads="1" noTextEdit="1"/>
          </p:cNvSpPr>
          <p:nvPr>
            <p:ph type="sldImg"/>
          </p:nvPr>
        </p:nvSpPr>
        <p:spPr>
          <a:solidFill>
            <a:srgbClr val="FFFFFF"/>
          </a:solidFill>
          <a:ln/>
        </p:spPr>
      </p:sp>
      <p:sp>
        <p:nvSpPr>
          <p:cNvPr id="44036" name="Rectangle 3"/>
          <p:cNvSpPr>
            <a:spLocks noChangeArrowheads="1"/>
          </p:cNvSpPr>
          <p:nvPr>
            <p:ph type="body" idx="1"/>
          </p:nvPr>
        </p:nvSpPr>
        <p:spPr>
          <a:solidFill>
            <a:srgbClr val="FFFFFF"/>
          </a:solidFill>
          <a:ln>
            <a:solidFill>
              <a:srgbClr val="000000"/>
            </a:solidFill>
          </a:ln>
        </p:spPr>
        <p:txBody>
          <a:bodyPr lIns="92455" tIns="46227" rIns="92455" bIns="46227"/>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CC9FC157-3690-4F0B-8F2B-F1F895FEE45E}" type="slidenum">
              <a:rPr lang="en-US"/>
              <a:pPr/>
              <a:t>17</a:t>
            </a:fld>
            <a:endParaRPr lang="en-US"/>
          </a:p>
        </p:txBody>
      </p:sp>
      <p:sp>
        <p:nvSpPr>
          <p:cNvPr id="45059" name="Rectangle 2"/>
          <p:cNvSpPr>
            <a:spLocks noRo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13C71B5E-F34C-437A-950D-C783B05D00EA}" type="slidenum">
              <a:rPr lang="en-US"/>
              <a:pPr/>
              <a:t>18</a:t>
            </a:fld>
            <a:endParaRPr lang="en-US"/>
          </a:p>
        </p:txBody>
      </p:sp>
      <p:sp>
        <p:nvSpPr>
          <p:cNvPr id="46083" name="Rectangle 2"/>
          <p:cNvSpPr>
            <a:spLocks noRo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8D705011-F34C-46CC-B286-C139AA8D9700}" type="slidenum">
              <a:rPr lang="en-US"/>
              <a:pPr/>
              <a:t>19</a:t>
            </a:fld>
            <a:endParaRPr lang="en-US"/>
          </a:p>
        </p:txBody>
      </p:sp>
      <p:sp>
        <p:nvSpPr>
          <p:cNvPr id="47107" name="Rectangle 2"/>
          <p:cNvSpPr>
            <a:spLocks noChangeArrowheads="1" noTextEdit="1"/>
          </p:cNvSpPr>
          <p:nvPr>
            <p:ph type="sldImg"/>
          </p:nvPr>
        </p:nvSpPr>
        <p:spPr>
          <a:solidFill>
            <a:srgbClr val="FFFFFF"/>
          </a:solidFill>
          <a:ln/>
        </p:spPr>
      </p:sp>
      <p:sp>
        <p:nvSpPr>
          <p:cNvPr id="47108" name="Rectangle 3"/>
          <p:cNvSpPr>
            <a:spLocks noChangeArrowheads="1"/>
          </p:cNvSpPr>
          <p:nvPr>
            <p:ph type="body" idx="1"/>
          </p:nvPr>
        </p:nvSpPr>
        <p:spPr>
          <a:solidFill>
            <a:srgbClr val="FFFFFF"/>
          </a:solidFill>
          <a:ln>
            <a:solidFill>
              <a:srgbClr val="000000"/>
            </a:solidFill>
          </a:ln>
        </p:spPr>
        <p:txBody>
          <a:bodyPr/>
          <a:lstStyle/>
          <a:p>
            <a:pPr eaLnBrk="1" hangingPunct="1"/>
            <a:r>
              <a:rPr lang="en-US" smtClean="0"/>
              <a:t>Nikiski</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39F2FFDD-3514-4339-AD48-A224456B76F0}" type="slidenum">
              <a:rPr lang="en-US"/>
              <a:pPr/>
              <a:t>20</a:t>
            </a:fld>
            <a:endParaRPr lang="en-US"/>
          </a:p>
        </p:txBody>
      </p:sp>
      <p:sp>
        <p:nvSpPr>
          <p:cNvPr id="48131" name="Rectangle 2"/>
          <p:cNvSpPr>
            <a:spLocks noChangeArrowheads="1" noTextEdit="1"/>
          </p:cNvSpPr>
          <p:nvPr>
            <p:ph type="sldImg"/>
          </p:nvPr>
        </p:nvSpPr>
        <p:spPr>
          <a:solidFill>
            <a:srgbClr val="FFFFFF"/>
          </a:solidFill>
          <a:ln/>
        </p:spPr>
      </p:sp>
      <p:sp>
        <p:nvSpPr>
          <p:cNvPr id="48132" name="Rectangle 3"/>
          <p:cNvSpPr>
            <a:spLocks noChangeArrowheads="1"/>
          </p:cNvSpPr>
          <p:nvPr>
            <p:ph type="body" idx="1"/>
          </p:nvPr>
        </p:nvSpPr>
        <p:spPr>
          <a:xfrm>
            <a:off x="925513" y="4386263"/>
            <a:ext cx="5095875" cy="4154487"/>
          </a:xfrm>
          <a:solidFill>
            <a:srgbClr val="FFFFFF"/>
          </a:solidFill>
          <a:ln>
            <a:solidFill>
              <a:srgbClr val="000000"/>
            </a:solidFill>
          </a:ln>
        </p:spPr>
        <p:txBody>
          <a:bodyPr lIns="92455" tIns="46227" rIns="92455" bIns="46227"/>
          <a:lstStyle/>
          <a:p>
            <a:pPr eaLnBrk="1" hangingPunct="1"/>
            <a:r>
              <a:rPr lang="en-US" b="1" smtClean="0"/>
              <a:t>04, 2009 08:00:00 </a:t>
            </a:r>
            <a:r>
              <a:rPr lang="en-US" smtClean="0"/>
              <a:t>- Scenic</a:t>
            </a:r>
            <a:r>
              <a:rPr lang="en-US" b="1" smtClean="0"/>
              <a:t>Caption</a:t>
            </a:r>
            <a:r>
              <a:rPr lang="en-US" smtClean="0"/>
              <a:t/>
            </a:r>
            <a:br>
              <a:rPr lang="en-US" smtClean="0"/>
            </a:br>
            <a:r>
              <a:rPr lang="en-US" smtClean="0"/>
              <a:t>Photograph of Redoubt's ash cloud as seen in Homer, AK, on the morning of April 4, 2009. Photograph courtesy of Larry Goode. This picture was taken during daylight hours. Photograph taken between 8 and 8:30 am.</a:t>
            </a:r>
          </a:p>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714A31D1-F667-4E17-95F0-1B4AF6BCD9C2}" type="slidenum">
              <a:rPr lang="en-US"/>
              <a:pPr/>
              <a:t>25</a:t>
            </a:fld>
            <a:endParaRPr lang="en-US"/>
          </a:p>
        </p:txBody>
      </p:sp>
      <p:sp>
        <p:nvSpPr>
          <p:cNvPr id="49155" name="Rectangle 2"/>
          <p:cNvSpPr>
            <a:spLocks noChangeArrowheads="1" noTextEdit="1"/>
          </p:cNvSpPr>
          <p:nvPr>
            <p:ph type="sldImg"/>
          </p:nvPr>
        </p:nvSpPr>
        <p:spPr>
          <a:solidFill>
            <a:srgbClr val="FFFFFF"/>
          </a:solidFill>
          <a:ln/>
        </p:spPr>
      </p:sp>
      <p:sp>
        <p:nvSpPr>
          <p:cNvPr id="49156" name="Rectangle 3"/>
          <p:cNvSpPr>
            <a:spLocks noChangeArrowheads="1"/>
          </p:cNvSpPr>
          <p:nvPr>
            <p:ph type="body" idx="1"/>
          </p:nvPr>
        </p:nvSpPr>
        <p:spPr>
          <a:xfrm>
            <a:off x="925513" y="4386263"/>
            <a:ext cx="5095875" cy="4154487"/>
          </a:xfrm>
          <a:solidFill>
            <a:srgbClr val="FFFFFF"/>
          </a:solidFill>
          <a:ln>
            <a:solidFill>
              <a:srgbClr val="000000"/>
            </a:solidFill>
          </a:ln>
        </p:spPr>
        <p:txBody>
          <a:bodyPr lIns="92455" tIns="46227" rIns="92455" bIns="46227"/>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9280630E-3DD4-43AB-A9A5-52D11D67404E}" type="slidenum">
              <a:rPr lang="en-US"/>
              <a:pPr/>
              <a:t>2</a:t>
            </a:fld>
            <a:endParaRPr lang="en-US"/>
          </a:p>
        </p:txBody>
      </p:sp>
      <p:sp>
        <p:nvSpPr>
          <p:cNvPr id="31747" name="Rectangle 2"/>
          <p:cNvSpPr>
            <a:spLocks noChangeArrowheads="1" noTextEdit="1"/>
          </p:cNvSpPr>
          <p:nvPr>
            <p:ph type="sldImg"/>
          </p:nvPr>
        </p:nvSpPr>
        <p:spPr>
          <a:solidFill>
            <a:srgbClr val="FFFFFF"/>
          </a:solidFill>
          <a:ln/>
        </p:spPr>
      </p:sp>
      <p:sp>
        <p:nvSpPr>
          <p:cNvPr id="31748" name="Rectangle 3"/>
          <p:cNvSpPr>
            <a:spLocks noChangeArrowheads="1"/>
          </p:cNvSpPr>
          <p:nvPr>
            <p:ph type="body" idx="1"/>
          </p:nvPr>
        </p:nvSpPr>
        <p:spPr>
          <a:solidFill>
            <a:srgbClr val="FFFFFF"/>
          </a:solidFill>
          <a:ln>
            <a:solidFill>
              <a:srgbClr val="000000"/>
            </a:solidFill>
          </a:ln>
        </p:spPr>
        <p:txBody>
          <a:bodyPr lIns="92455" tIns="46227" rIns="92455" bIns="46227"/>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54132976-D1B4-4549-B2C6-178B67426992}" type="slidenum">
              <a:rPr lang="en-US"/>
              <a:pPr/>
              <a:t>26</a:t>
            </a:fld>
            <a:endParaRPr lang="en-US"/>
          </a:p>
        </p:txBody>
      </p:sp>
      <p:sp>
        <p:nvSpPr>
          <p:cNvPr id="50179" name="Rectangle 2"/>
          <p:cNvSpPr>
            <a:spLocks noRo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20419B6E-E775-42CE-B3AA-501BC88D3DDE}" type="slidenum">
              <a:rPr lang="en-US"/>
              <a:pPr/>
              <a:t>3</a:t>
            </a:fld>
            <a:endParaRPr lang="en-US"/>
          </a:p>
        </p:txBody>
      </p:sp>
      <p:sp>
        <p:nvSpPr>
          <p:cNvPr id="32771" name="Rectangle 2"/>
          <p:cNvSpPr>
            <a:spLocks noRo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D2F698E-48C9-4385-A4A2-1C358BEA9167}" type="slidenum">
              <a:rPr lang="en-US"/>
              <a:pPr/>
              <a:t>4</a:t>
            </a:fld>
            <a:endParaRPr lang="en-US"/>
          </a:p>
        </p:txBody>
      </p:sp>
      <p:sp>
        <p:nvSpPr>
          <p:cNvPr id="33795" name="Rectangle 2"/>
          <p:cNvSpPr>
            <a:spLocks noRo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1AC0B45B-90B2-44F3-A40D-3309A8974BBD}" type="slidenum">
              <a:rPr lang="en-US"/>
              <a:pPr/>
              <a:t>5</a:t>
            </a:fld>
            <a:endParaRPr lang="en-US"/>
          </a:p>
        </p:txBody>
      </p:sp>
      <p:sp>
        <p:nvSpPr>
          <p:cNvPr id="34819" name="Rectangle 2"/>
          <p:cNvSpPr>
            <a:spLocks noRo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8C2CEE0A-3FA0-44DD-B636-7437888B3B41}" type="slidenum">
              <a:rPr lang="en-US"/>
              <a:pPr/>
              <a:t>6</a:t>
            </a:fld>
            <a:endParaRPr lang="en-US"/>
          </a:p>
        </p:txBody>
      </p:sp>
      <p:sp>
        <p:nvSpPr>
          <p:cNvPr id="35843" name="Rectangle 2"/>
          <p:cNvSpPr>
            <a:spLocks noRo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r>
              <a:rPr lang="en-US" smtClean="0"/>
              <a:t>Ice Loss</a:t>
            </a:r>
          </a:p>
          <a:p>
            <a:pPr lvl="1" eaLnBrk="1" hangingPunct="1"/>
            <a:r>
              <a:rPr lang="en-US" smtClean="0"/>
              <a:t>Through Feb.10, an estimated 5 to 6 million cubic meters of ice were lost due to the increased heat flux at the summit (equivalent to about 2,000 Olympic-sized swimming pools of water).</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5BDB8B23-4A1A-4E13-9984-CD34F7C3355B}" type="slidenum">
              <a:rPr lang="en-US"/>
              <a:pPr/>
              <a:t>7</a:t>
            </a:fld>
            <a:endParaRPr lang="en-US"/>
          </a:p>
        </p:txBody>
      </p:sp>
      <p:sp>
        <p:nvSpPr>
          <p:cNvPr id="36867" name="Rectangle 2"/>
          <p:cNvSpPr>
            <a:spLocks noRo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00155403-2FED-45A8-AF17-45117E85FB28}" type="slidenum">
              <a:rPr lang="en-US"/>
              <a:pPr/>
              <a:t>8</a:t>
            </a:fld>
            <a:endParaRPr lang="en-US"/>
          </a:p>
        </p:txBody>
      </p:sp>
      <p:sp>
        <p:nvSpPr>
          <p:cNvPr id="37891" name="Rectangle 2"/>
          <p:cNvSpPr>
            <a:spLocks noRo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C8361648-B8B9-42B0-86D1-7EC83171593A}" type="slidenum">
              <a:rPr lang="en-US"/>
              <a:pPr/>
              <a:t>9</a:t>
            </a:fld>
            <a:endParaRPr lang="en-US"/>
          </a:p>
        </p:txBody>
      </p:sp>
      <p:sp>
        <p:nvSpPr>
          <p:cNvPr id="38915" name="Rectangle 2"/>
          <p:cNvSpPr>
            <a:spLocks noRo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r>
              <a:rPr lang="en-US" smtClean="0"/>
              <a:t>6 explosions in less than 24 hrs; plume elevations Nexrad.  At RED for entire sequence</a:t>
            </a:r>
          </a:p>
          <a:p>
            <a:pPr eaLnBrk="1" hangingPunct="1"/>
            <a:r>
              <a:rPr lang="en-US" smtClean="0"/>
              <a:t>Preliminary data.</a:t>
            </a:r>
          </a:p>
          <a:p>
            <a:pPr eaLnBrk="1" hangingPunct="1"/>
            <a:r>
              <a:rPr lang="en-US" smtClean="0"/>
              <a:t>At least one minor event on 3/25 plume &lt;15K</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404813" y="6083300"/>
            <a:ext cx="2016125" cy="393700"/>
          </a:xfrm>
          <a:prstGeom prst="rect">
            <a:avLst/>
          </a:prstGeom>
          <a:noFill/>
          <a:ln w="12700">
            <a:noFill/>
            <a:miter lim="800000"/>
            <a:headEnd/>
            <a:tailEnd/>
          </a:ln>
          <a:effectLst/>
        </p:spPr>
        <p:txBody>
          <a:bodyPr wrap="none" lIns="88900" tIns="44450" rIns="88900" bIns="44450">
            <a:spAutoFit/>
          </a:bodyPr>
          <a:lstStyle/>
          <a:p>
            <a:pPr defTabSz="885825" eaLnBrk="0" hangingPunct="0">
              <a:spcBef>
                <a:spcPct val="0"/>
              </a:spcBef>
              <a:buFontTx/>
              <a:buNone/>
              <a:defRPr/>
            </a:pPr>
            <a:r>
              <a:rPr lang="en-US" sz="1000">
                <a:solidFill>
                  <a:schemeClr val="bg1"/>
                </a:solidFill>
              </a:rPr>
              <a:t>U.S. Department of the Interior</a:t>
            </a:r>
          </a:p>
          <a:p>
            <a:pPr defTabSz="885825" eaLnBrk="0" hangingPunct="0">
              <a:spcBef>
                <a:spcPct val="0"/>
              </a:spcBef>
              <a:buFontTx/>
              <a:buNone/>
              <a:defRPr/>
            </a:pPr>
            <a:r>
              <a:rPr lang="en-US" sz="1000">
                <a:solidFill>
                  <a:schemeClr val="bg1"/>
                </a:solidFill>
              </a:rPr>
              <a:t>U.S. Geological Survey</a:t>
            </a:r>
          </a:p>
        </p:txBody>
      </p:sp>
      <p:pic>
        <p:nvPicPr>
          <p:cNvPr id="5" name="Picture 5" descr="ident_4_onscreen_png"/>
          <p:cNvPicPr>
            <a:picLocks noChangeAspect="1" noChangeArrowheads="1"/>
          </p:cNvPicPr>
          <p:nvPr/>
        </p:nvPicPr>
        <p:blipFill>
          <a:blip r:embed="rId2">
            <a:lum bright="100000"/>
          </a:blip>
          <a:srcRect/>
          <a:stretch>
            <a:fillRect/>
          </a:stretch>
        </p:blipFill>
        <p:spPr bwMode="black">
          <a:xfrm>
            <a:off x="457200" y="461963"/>
            <a:ext cx="2057400" cy="757237"/>
          </a:xfrm>
          <a:prstGeom prst="rect">
            <a:avLst/>
          </a:prstGeom>
          <a:noFill/>
          <a:ln w="9525">
            <a:noFill/>
            <a:miter lim="800000"/>
            <a:headEnd/>
            <a:tailEnd/>
          </a:ln>
        </p:spPr>
      </p:pic>
      <p:sp>
        <p:nvSpPr>
          <p:cNvPr id="192514" name="Rectangle 2"/>
          <p:cNvSpPr>
            <a:spLocks noGrp="1" noChangeArrowheads="1"/>
          </p:cNvSpPr>
          <p:nvPr>
            <p:ph type="ctrTitle"/>
          </p:nvPr>
        </p:nvSpPr>
        <p:spPr>
          <a:xfrm>
            <a:off x="381000" y="2286000"/>
            <a:ext cx="8305800" cy="1143000"/>
          </a:xfrm>
        </p:spPr>
        <p:txBody>
          <a:bodyPr/>
          <a:lstStyle>
            <a:lvl1pPr>
              <a:defRPr sz="4400"/>
            </a:lvl1pPr>
          </a:lstStyle>
          <a:p>
            <a:r>
              <a:rPr lang="en-US"/>
              <a:t>Click to edit Master title style</a:t>
            </a:r>
          </a:p>
        </p:txBody>
      </p:sp>
      <p:sp>
        <p:nvSpPr>
          <p:cNvPr id="192515" name="Rectangle 3"/>
          <p:cNvSpPr>
            <a:spLocks noGrp="1" noChangeArrowheads="1"/>
          </p:cNvSpPr>
          <p:nvPr>
            <p:ph type="subTitle" idx="1"/>
          </p:nvPr>
        </p:nvSpPr>
        <p:spPr>
          <a:xfrm>
            <a:off x="381000" y="3886200"/>
            <a:ext cx="8305800" cy="1752600"/>
          </a:xfrm>
        </p:spPr>
        <p:txBody>
          <a:bodyPr/>
          <a:lstStyle>
            <a:lvl1pPr marL="0" indent="0">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152400"/>
            <a:ext cx="2076450"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152400"/>
            <a:ext cx="6076950"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305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81000" y="1600200"/>
            <a:ext cx="40767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600200"/>
            <a:ext cx="40767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600200"/>
            <a:ext cx="40767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600200"/>
            <a:ext cx="40767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0808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0" y="152400"/>
            <a:ext cx="8305800" cy="11430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US" smtClean="0"/>
              <a:t>Click to edit Master </a:t>
            </a:r>
          </a:p>
        </p:txBody>
      </p:sp>
      <p:sp>
        <p:nvSpPr>
          <p:cNvPr id="1027" name="Rectangle 3"/>
          <p:cNvSpPr>
            <a:spLocks noGrp="1" noChangeArrowheads="1"/>
          </p:cNvSpPr>
          <p:nvPr>
            <p:ph type="body" idx="1"/>
          </p:nvPr>
        </p:nvSpPr>
        <p:spPr bwMode="auto">
          <a:xfrm>
            <a:off x="381000" y="1600200"/>
            <a:ext cx="8305800" cy="42672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First level</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4" descr="ident-small_4_onscreen_png"/>
          <p:cNvPicPr>
            <a:picLocks noChangeAspect="1" noChangeArrowheads="1"/>
          </p:cNvPicPr>
          <p:nvPr userDrawn="1"/>
        </p:nvPicPr>
        <p:blipFill>
          <a:blip r:embed="rId14">
            <a:lum bright="100000"/>
          </a:blip>
          <a:srcRect/>
          <a:stretch>
            <a:fillRect/>
          </a:stretch>
        </p:blipFill>
        <p:spPr bwMode="black">
          <a:xfrm>
            <a:off x="457200" y="6094413"/>
            <a:ext cx="1143000" cy="4206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ctr" rtl="0" eaLnBrk="0" fontAlgn="base" hangingPunct="0">
        <a:spcBef>
          <a:spcPct val="0"/>
        </a:spcBef>
        <a:spcAft>
          <a:spcPct val="0"/>
        </a:spcAft>
        <a:defRPr sz="3600" b="1">
          <a:solidFill>
            <a:srgbClr val="FFFF99"/>
          </a:solidFill>
          <a:latin typeface="+mj-lt"/>
          <a:ea typeface="+mj-ea"/>
          <a:cs typeface="+mj-cs"/>
        </a:defRPr>
      </a:lvl1pPr>
      <a:lvl2pPr algn="ctr" rtl="0" eaLnBrk="0" fontAlgn="base" hangingPunct="0">
        <a:spcBef>
          <a:spcPct val="0"/>
        </a:spcBef>
        <a:spcAft>
          <a:spcPct val="0"/>
        </a:spcAft>
        <a:defRPr sz="3600" b="1">
          <a:solidFill>
            <a:srgbClr val="FFFF99"/>
          </a:solidFill>
          <a:latin typeface="Arial" charset="0"/>
        </a:defRPr>
      </a:lvl2pPr>
      <a:lvl3pPr algn="ctr" rtl="0" eaLnBrk="0" fontAlgn="base" hangingPunct="0">
        <a:spcBef>
          <a:spcPct val="0"/>
        </a:spcBef>
        <a:spcAft>
          <a:spcPct val="0"/>
        </a:spcAft>
        <a:defRPr sz="3600" b="1">
          <a:solidFill>
            <a:srgbClr val="FFFF99"/>
          </a:solidFill>
          <a:latin typeface="Arial" charset="0"/>
        </a:defRPr>
      </a:lvl3pPr>
      <a:lvl4pPr algn="ctr" rtl="0" eaLnBrk="0" fontAlgn="base" hangingPunct="0">
        <a:spcBef>
          <a:spcPct val="0"/>
        </a:spcBef>
        <a:spcAft>
          <a:spcPct val="0"/>
        </a:spcAft>
        <a:defRPr sz="3600" b="1">
          <a:solidFill>
            <a:srgbClr val="FFFF99"/>
          </a:solidFill>
          <a:latin typeface="Arial" charset="0"/>
        </a:defRPr>
      </a:lvl4pPr>
      <a:lvl5pPr algn="ctr" rtl="0" eaLnBrk="0" fontAlgn="base" hangingPunct="0">
        <a:spcBef>
          <a:spcPct val="0"/>
        </a:spcBef>
        <a:spcAft>
          <a:spcPct val="0"/>
        </a:spcAft>
        <a:defRPr sz="3600" b="1">
          <a:solidFill>
            <a:srgbClr val="FFFF99"/>
          </a:solidFill>
          <a:latin typeface="Arial" charset="0"/>
        </a:defRPr>
      </a:lvl5pPr>
      <a:lvl6pPr marL="457200" algn="ctr" rtl="0" fontAlgn="base">
        <a:spcBef>
          <a:spcPct val="0"/>
        </a:spcBef>
        <a:spcAft>
          <a:spcPct val="0"/>
        </a:spcAft>
        <a:defRPr sz="3600" b="1">
          <a:solidFill>
            <a:srgbClr val="FFFF99"/>
          </a:solidFill>
          <a:latin typeface="Arial" charset="0"/>
        </a:defRPr>
      </a:lvl6pPr>
      <a:lvl7pPr marL="914400" algn="ctr" rtl="0" fontAlgn="base">
        <a:spcBef>
          <a:spcPct val="0"/>
        </a:spcBef>
        <a:spcAft>
          <a:spcPct val="0"/>
        </a:spcAft>
        <a:defRPr sz="3600" b="1">
          <a:solidFill>
            <a:srgbClr val="FFFF99"/>
          </a:solidFill>
          <a:latin typeface="Arial" charset="0"/>
        </a:defRPr>
      </a:lvl7pPr>
      <a:lvl8pPr marL="1371600" algn="ctr" rtl="0" fontAlgn="base">
        <a:spcBef>
          <a:spcPct val="0"/>
        </a:spcBef>
        <a:spcAft>
          <a:spcPct val="0"/>
        </a:spcAft>
        <a:defRPr sz="3600" b="1">
          <a:solidFill>
            <a:srgbClr val="FFFF99"/>
          </a:solidFill>
          <a:latin typeface="Arial" charset="0"/>
        </a:defRPr>
      </a:lvl8pPr>
      <a:lvl9pPr marL="1828800" algn="ctr" rtl="0" fontAlgn="base">
        <a:spcBef>
          <a:spcPct val="0"/>
        </a:spcBef>
        <a:spcAft>
          <a:spcPct val="0"/>
        </a:spcAft>
        <a:defRPr sz="3600" b="1">
          <a:solidFill>
            <a:srgbClr val="FFFF99"/>
          </a:solidFill>
          <a:latin typeface="Arial" charset="0"/>
        </a:defRPr>
      </a:lvl9pPr>
    </p:titleStyle>
    <p:bodyStyle>
      <a:lvl1pPr marL="342900" indent="-342900" algn="l" rtl="0" eaLnBrk="0" fontAlgn="base" hangingPunct="0">
        <a:spcBef>
          <a:spcPct val="20000"/>
        </a:spcBef>
        <a:spcAft>
          <a:spcPct val="0"/>
        </a:spcAft>
        <a:buClr>
          <a:srgbClr val="FFFF99"/>
        </a:buClr>
        <a:buSzPct val="125000"/>
        <a:buFont typeface="Wingdings" pitchFamily="2" charset="2"/>
        <a:buChar char="§"/>
        <a:defRPr sz="2800" b="1">
          <a:solidFill>
            <a:schemeClr val="bg1"/>
          </a:solidFill>
          <a:latin typeface="+mn-lt"/>
          <a:ea typeface="+mn-ea"/>
          <a:cs typeface="+mn-cs"/>
        </a:defRPr>
      </a:lvl1pPr>
      <a:lvl2pPr marL="742950" indent="-285750" algn="l" rtl="0" eaLnBrk="0" fontAlgn="base" hangingPunct="0">
        <a:spcBef>
          <a:spcPct val="20000"/>
        </a:spcBef>
        <a:spcAft>
          <a:spcPct val="0"/>
        </a:spcAft>
        <a:buClr>
          <a:srgbClr val="FFFF99"/>
        </a:buClr>
        <a:buSzPct val="125000"/>
        <a:buFont typeface="Wingdings" pitchFamily="2" charset="2"/>
        <a:buChar char="§"/>
        <a:defRPr sz="2400" b="1">
          <a:solidFill>
            <a:schemeClr val="bg1"/>
          </a:solidFill>
          <a:latin typeface="+mn-lt"/>
        </a:defRPr>
      </a:lvl2pPr>
      <a:lvl3pPr marL="1143000" indent="-228600" algn="l" rtl="0" eaLnBrk="0" fontAlgn="base" hangingPunct="0">
        <a:spcBef>
          <a:spcPct val="20000"/>
        </a:spcBef>
        <a:spcAft>
          <a:spcPct val="0"/>
        </a:spcAft>
        <a:buClr>
          <a:srgbClr val="FFFF99"/>
        </a:buClr>
        <a:buSzPct val="125000"/>
        <a:buFont typeface="Wingdings" pitchFamily="2" charset="2"/>
        <a:buChar char="§"/>
        <a:defRPr sz="2000" b="1">
          <a:solidFill>
            <a:schemeClr val="bg1"/>
          </a:solidFill>
          <a:latin typeface="+mn-lt"/>
        </a:defRPr>
      </a:lvl3pPr>
      <a:lvl4pPr marL="16002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4pPr>
      <a:lvl5pPr marL="20574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5pPr>
      <a:lvl6pPr marL="2514600" indent="-228600" algn="l" rtl="0" fontAlgn="base">
        <a:spcBef>
          <a:spcPct val="20000"/>
        </a:spcBef>
        <a:spcAft>
          <a:spcPct val="0"/>
        </a:spcAft>
        <a:buClr>
          <a:srgbClr val="FFFF99"/>
        </a:buClr>
        <a:buSzPct val="125000"/>
        <a:buFont typeface="Wingdings" pitchFamily="2" charset="2"/>
        <a:buChar char="§"/>
        <a:defRPr b="1">
          <a:solidFill>
            <a:schemeClr val="bg1"/>
          </a:solidFill>
          <a:latin typeface="+mn-lt"/>
        </a:defRPr>
      </a:lvl6pPr>
      <a:lvl7pPr marL="2971800" indent="-228600" algn="l" rtl="0" fontAlgn="base">
        <a:spcBef>
          <a:spcPct val="20000"/>
        </a:spcBef>
        <a:spcAft>
          <a:spcPct val="0"/>
        </a:spcAft>
        <a:buClr>
          <a:srgbClr val="FFFF99"/>
        </a:buClr>
        <a:buSzPct val="125000"/>
        <a:buFont typeface="Wingdings" pitchFamily="2" charset="2"/>
        <a:buChar char="§"/>
        <a:defRPr b="1">
          <a:solidFill>
            <a:schemeClr val="bg1"/>
          </a:solidFill>
          <a:latin typeface="+mn-lt"/>
        </a:defRPr>
      </a:lvl7pPr>
      <a:lvl8pPr marL="3429000" indent="-228600" algn="l" rtl="0" fontAlgn="base">
        <a:spcBef>
          <a:spcPct val="20000"/>
        </a:spcBef>
        <a:spcAft>
          <a:spcPct val="0"/>
        </a:spcAft>
        <a:buClr>
          <a:srgbClr val="FFFF99"/>
        </a:buClr>
        <a:buSzPct val="125000"/>
        <a:buFont typeface="Wingdings" pitchFamily="2" charset="2"/>
        <a:buChar char="§"/>
        <a:defRPr b="1">
          <a:solidFill>
            <a:schemeClr val="bg1"/>
          </a:solidFill>
          <a:latin typeface="+mn-lt"/>
        </a:defRPr>
      </a:lvl8pPr>
      <a:lvl9pPr marL="3886200" indent="-228600" algn="l" rtl="0" fontAlgn="base">
        <a:spcBef>
          <a:spcPct val="20000"/>
        </a:spcBef>
        <a:spcAft>
          <a:spcPct val="0"/>
        </a:spcAft>
        <a:buClr>
          <a:srgbClr val="FFFF99"/>
        </a:buClr>
        <a:buSzPct val="125000"/>
        <a:buFont typeface="Wingdings" pitchFamily="2" charset="2"/>
        <a:buChar char="§"/>
        <a:defRPr b="1">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Layout" Target="../slideLayouts/slideLayout7.xml"/><Relationship Id="rId1" Type="http://schemas.openxmlformats.org/officeDocument/2006/relationships/video" Target="file:///H:\FEMA%20brief\Redoubt_Nealpiks_slow_torpid(3).wmv"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p:cNvPicPr>
            <a:picLocks noChangeAspect="1" noChangeArrowheads="1"/>
          </p:cNvPicPr>
          <p:nvPr/>
        </p:nvPicPr>
        <p:blipFill>
          <a:blip r:embed="rId3"/>
          <a:srcRect/>
          <a:stretch>
            <a:fillRect/>
          </a:stretch>
        </p:blipFill>
        <p:spPr bwMode="auto">
          <a:xfrm>
            <a:off x="7162800" y="6096000"/>
            <a:ext cx="1517650" cy="439738"/>
          </a:xfrm>
          <a:prstGeom prst="rect">
            <a:avLst/>
          </a:prstGeom>
          <a:noFill/>
          <a:ln w="9525">
            <a:noFill/>
            <a:miter lim="800000"/>
            <a:headEnd type="none" w="sm" len="sm"/>
            <a:tailEnd type="none" w="sm" len="sm"/>
          </a:ln>
        </p:spPr>
      </p:pic>
      <p:sp>
        <p:nvSpPr>
          <p:cNvPr id="3075" name="Rectangle 4"/>
          <p:cNvSpPr>
            <a:spLocks noGrp="1" noChangeArrowheads="1"/>
          </p:cNvSpPr>
          <p:nvPr>
            <p:ph type="body" idx="1"/>
          </p:nvPr>
        </p:nvSpPr>
        <p:spPr/>
        <p:txBody>
          <a:bodyPr/>
          <a:lstStyle/>
          <a:p>
            <a:pPr eaLnBrk="1" hangingPunct="1"/>
            <a:endParaRPr lang="en-US" smtClean="0"/>
          </a:p>
        </p:txBody>
      </p:sp>
      <p:pic>
        <p:nvPicPr>
          <p:cNvPr id="3076" name="Picture 5" descr="100_3131"/>
          <p:cNvPicPr>
            <a:picLocks noChangeAspect="1" noChangeArrowheads="1"/>
          </p:cNvPicPr>
          <p:nvPr/>
        </p:nvPicPr>
        <p:blipFill>
          <a:blip r:embed="rId4"/>
          <a:srcRect/>
          <a:stretch>
            <a:fillRect/>
          </a:stretch>
        </p:blipFill>
        <p:spPr bwMode="auto">
          <a:xfrm>
            <a:off x="0" y="0"/>
            <a:ext cx="9686925" cy="7265988"/>
          </a:xfrm>
          <a:prstGeom prst="rect">
            <a:avLst/>
          </a:prstGeom>
          <a:noFill/>
          <a:ln w="9525">
            <a:noFill/>
            <a:miter lim="800000"/>
            <a:headEnd/>
            <a:tailEnd/>
          </a:ln>
        </p:spPr>
      </p:pic>
      <p:sp>
        <p:nvSpPr>
          <p:cNvPr id="3077" name="Text Box 7"/>
          <p:cNvSpPr txBox="1">
            <a:spLocks noChangeArrowheads="1"/>
          </p:cNvSpPr>
          <p:nvPr/>
        </p:nvSpPr>
        <p:spPr bwMode="auto">
          <a:xfrm>
            <a:off x="5429250" y="5257800"/>
            <a:ext cx="2746375" cy="1314450"/>
          </a:xfrm>
          <a:prstGeom prst="rect">
            <a:avLst/>
          </a:prstGeom>
          <a:noFill/>
          <a:ln w="9525">
            <a:noFill/>
            <a:miter lim="800000"/>
            <a:headEnd/>
            <a:tailEnd/>
          </a:ln>
        </p:spPr>
        <p:txBody>
          <a:bodyPr wrap="none">
            <a:spAutoFit/>
          </a:bodyPr>
          <a:lstStyle/>
          <a:p>
            <a:pPr eaLnBrk="0" hangingPunct="0">
              <a:spcBef>
                <a:spcPct val="0"/>
              </a:spcBef>
              <a:buFontTx/>
              <a:buNone/>
            </a:pPr>
            <a:r>
              <a:rPr lang="en-US" sz="1600" b="0">
                <a:solidFill>
                  <a:schemeClr val="bg1"/>
                </a:solidFill>
              </a:rPr>
              <a:t>Christina Neal</a:t>
            </a:r>
          </a:p>
          <a:p>
            <a:pPr eaLnBrk="0" hangingPunct="0">
              <a:spcBef>
                <a:spcPct val="0"/>
              </a:spcBef>
              <a:buFontTx/>
              <a:buNone/>
            </a:pPr>
            <a:r>
              <a:rPr lang="en-US" sz="1600" b="0">
                <a:solidFill>
                  <a:schemeClr val="bg1"/>
                </a:solidFill>
              </a:rPr>
              <a:t>U.S. Geological Survey</a:t>
            </a:r>
          </a:p>
          <a:p>
            <a:pPr eaLnBrk="0" hangingPunct="0">
              <a:spcBef>
                <a:spcPct val="0"/>
              </a:spcBef>
              <a:buFontTx/>
              <a:buNone/>
            </a:pPr>
            <a:r>
              <a:rPr lang="en-US" sz="1600" b="0">
                <a:solidFill>
                  <a:schemeClr val="bg1"/>
                </a:solidFill>
              </a:rPr>
              <a:t>Alaska Science Center</a:t>
            </a:r>
          </a:p>
          <a:p>
            <a:pPr eaLnBrk="0" hangingPunct="0">
              <a:spcBef>
                <a:spcPct val="0"/>
              </a:spcBef>
              <a:buFontTx/>
              <a:buNone/>
            </a:pPr>
            <a:r>
              <a:rPr lang="en-US" sz="1600" b="0">
                <a:solidFill>
                  <a:schemeClr val="bg1"/>
                </a:solidFill>
              </a:rPr>
              <a:t>Alaska Volcano Observatory</a:t>
            </a:r>
          </a:p>
          <a:p>
            <a:pPr eaLnBrk="0" hangingPunct="0">
              <a:spcBef>
                <a:spcPct val="0"/>
              </a:spcBef>
              <a:buFontTx/>
              <a:buNone/>
            </a:pPr>
            <a:r>
              <a:rPr lang="en-US" sz="1600" b="0">
                <a:solidFill>
                  <a:schemeClr val="bg1"/>
                </a:solidFill>
              </a:rPr>
              <a:t>May 27, 2009</a:t>
            </a:r>
          </a:p>
        </p:txBody>
      </p:sp>
      <p:sp>
        <p:nvSpPr>
          <p:cNvPr id="3078" name="Rectangle 8"/>
          <p:cNvSpPr>
            <a:spLocks noChangeArrowheads="1"/>
          </p:cNvSpPr>
          <p:nvPr>
            <p:ph type="title"/>
          </p:nvPr>
        </p:nvSpPr>
        <p:spPr>
          <a:noFill/>
        </p:spPr>
        <p:txBody>
          <a:bodyPr/>
          <a:lstStyle/>
          <a:p>
            <a:pPr eaLnBrk="1" hangingPunct="1"/>
            <a:r>
              <a:rPr lang="en-US" b="0" i="1" smtClean="0">
                <a:solidFill>
                  <a:schemeClr val="bg1"/>
                </a:solidFill>
                <a:latin typeface="Calibri" pitchFamily="34" charset="0"/>
              </a:rPr>
              <a:t>The 2009 Eruption of Redoubt Volcano:</a:t>
            </a:r>
            <a:br>
              <a:rPr lang="en-US" b="0" i="1" smtClean="0">
                <a:solidFill>
                  <a:schemeClr val="bg1"/>
                </a:solidFill>
                <a:latin typeface="Calibri" pitchFamily="34" charset="0"/>
              </a:rPr>
            </a:br>
            <a:r>
              <a:rPr lang="en-US" b="0" i="1" smtClean="0">
                <a:solidFill>
                  <a:schemeClr val="bg1"/>
                </a:solidFill>
                <a:latin typeface="Calibri" pitchFamily="34" charset="0"/>
              </a:rPr>
              <a:t>Preliminary summary of activity</a:t>
            </a:r>
            <a:r>
              <a:rPr lang="en-US" sz="3200" b="0" i="1" smtClean="0">
                <a:solidFill>
                  <a:schemeClr val="bg1"/>
                </a:solidFill>
                <a:latin typeface="Calibri" pitchFamily="34" charset="0"/>
              </a:rPr>
              <a:t> </a:t>
            </a:r>
            <a:endParaRPr lang="en-US" sz="3200" b="0" i="1" smtClean="0">
              <a:solidFill>
                <a:schemeClr val="bg1"/>
              </a:solidFill>
              <a:latin typeface="Trebuchet MS"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8" name="Rectangle 4"/>
          <p:cNvSpPr>
            <a:spLocks noGrp="1" noChangeArrowheads="1"/>
          </p:cNvSpPr>
          <p:nvPr>
            <p:ph type="title"/>
          </p:nvPr>
        </p:nvSpPr>
        <p:spPr/>
        <p:txBody>
          <a:bodyPr/>
          <a:lstStyle/>
          <a:p>
            <a:pPr eaLnBrk="1" hangingPunct="1">
              <a:defRPr/>
            </a:pPr>
            <a:r>
              <a:rPr lang="en-US" smtClean="0">
                <a:effectLst>
                  <a:outerShdw blurRad="38100" dist="38100" dir="2700000" algn="tl">
                    <a:srgbClr val="000000"/>
                  </a:outerShdw>
                </a:effectLst>
              </a:rPr>
              <a:t>Explosive Phase</a:t>
            </a:r>
          </a:p>
        </p:txBody>
      </p:sp>
      <p:pic>
        <p:nvPicPr>
          <p:cNvPr id="12291" name="Picture 5"/>
          <p:cNvPicPr>
            <a:picLocks noChangeAspect="1" noChangeArrowheads="1"/>
          </p:cNvPicPr>
          <p:nvPr/>
        </p:nvPicPr>
        <p:blipFill>
          <a:blip r:embed="rId3"/>
          <a:srcRect/>
          <a:stretch>
            <a:fillRect/>
          </a:stretch>
        </p:blipFill>
        <p:spPr bwMode="auto">
          <a:xfrm>
            <a:off x="285750" y="95250"/>
            <a:ext cx="8572500" cy="6667500"/>
          </a:xfrm>
          <a:prstGeom prst="rect">
            <a:avLst/>
          </a:prstGeom>
          <a:noFill/>
          <a:ln w="9525">
            <a:noFill/>
            <a:miter lim="800000"/>
            <a:headEnd/>
            <a:tailEnd/>
          </a:ln>
        </p:spPr>
      </p:pic>
      <p:sp>
        <p:nvSpPr>
          <p:cNvPr id="426026" name="Rectangle 42"/>
          <p:cNvSpPr>
            <a:spLocks noChangeArrowheads="1"/>
          </p:cNvSpPr>
          <p:nvPr/>
        </p:nvSpPr>
        <p:spPr bwMode="auto">
          <a:xfrm>
            <a:off x="1066800" y="609600"/>
            <a:ext cx="7010400" cy="533400"/>
          </a:xfrm>
          <a:prstGeom prst="rect">
            <a:avLst/>
          </a:prstGeom>
          <a:solidFill>
            <a:schemeClr val="bg2"/>
          </a:solidFill>
          <a:ln w="12700">
            <a:noFill/>
            <a:miter lim="800000"/>
            <a:headEnd/>
            <a:tailEnd/>
          </a:ln>
          <a:effectLst/>
        </p:spPr>
        <p:txBody>
          <a:bodyPr lIns="90488" tIns="44450" rIns="90488" bIns="44450" anchor="ctr"/>
          <a:lstStyle/>
          <a:p>
            <a:pPr algn="ctr">
              <a:spcBef>
                <a:spcPct val="0"/>
              </a:spcBef>
              <a:buFontTx/>
              <a:buNone/>
              <a:defRPr/>
            </a:pPr>
            <a:r>
              <a:rPr lang="en-US" sz="3200">
                <a:solidFill>
                  <a:srgbClr val="FFFF99"/>
                </a:solidFill>
                <a:effectLst>
                  <a:outerShdw blurRad="38100" dist="38100" dir="2700000" algn="tl">
                    <a:srgbClr val="000000"/>
                  </a:outerShdw>
                </a:effectLst>
              </a:rPr>
              <a:t>March 26-28: 12 major explosions</a:t>
            </a:r>
          </a:p>
        </p:txBody>
      </p:sp>
      <p:sp>
        <p:nvSpPr>
          <p:cNvPr id="12293" name="Text Box 43"/>
          <p:cNvSpPr txBox="1">
            <a:spLocks noChangeArrowheads="1"/>
          </p:cNvSpPr>
          <p:nvPr/>
        </p:nvSpPr>
        <p:spPr bwMode="auto">
          <a:xfrm>
            <a:off x="1219200" y="3429000"/>
            <a:ext cx="2452688" cy="2903538"/>
          </a:xfrm>
          <a:prstGeom prst="rect">
            <a:avLst/>
          </a:prstGeom>
          <a:solidFill>
            <a:schemeClr val="bg2"/>
          </a:solidFill>
          <a:ln w="9525">
            <a:noFill/>
            <a:miter lim="800000"/>
            <a:headEnd/>
            <a:tailEnd/>
          </a:ln>
        </p:spPr>
        <p:txBody>
          <a:bodyPr wrap="none">
            <a:spAutoFit/>
          </a:bodyPr>
          <a:lstStyle/>
          <a:p>
            <a:pPr marL="342900" indent="-342900">
              <a:buFontTx/>
              <a:buNone/>
            </a:pPr>
            <a:r>
              <a:rPr lang="en-US" sz="1200"/>
              <a:t>Major explosive events:</a:t>
            </a:r>
          </a:p>
          <a:p>
            <a:pPr marL="342900" indent="-342900">
              <a:buFontTx/>
              <a:buNone/>
            </a:pPr>
            <a:r>
              <a:rPr lang="en-US" sz="1200"/>
              <a:t>3/26 08:34 AKDT 	FL220</a:t>
            </a:r>
          </a:p>
          <a:p>
            <a:pPr marL="342900" indent="-342900">
              <a:buFontTx/>
              <a:buNone/>
            </a:pPr>
            <a:r>
              <a:rPr lang="en-US" sz="1200"/>
              <a:t>3/26 09:24		FL620</a:t>
            </a:r>
          </a:p>
          <a:p>
            <a:pPr marL="342900" indent="-342900">
              <a:buFontTx/>
              <a:buNone/>
            </a:pPr>
            <a:r>
              <a:rPr lang="en-US" sz="1200"/>
              <a:t>3/26 23:47		FL360</a:t>
            </a:r>
          </a:p>
          <a:p>
            <a:pPr marL="342900" indent="-342900">
              <a:buFontTx/>
              <a:buNone/>
            </a:pPr>
            <a:r>
              <a:rPr lang="en-US" sz="1200"/>
              <a:t>3/27 00:29		FL490</a:t>
            </a:r>
          </a:p>
          <a:p>
            <a:pPr marL="342900" indent="-342900">
              <a:buFontTx/>
              <a:buNone/>
            </a:pPr>
            <a:r>
              <a:rPr lang="en-US" sz="1200"/>
              <a:t>3/27 08:39		FL510</a:t>
            </a:r>
          </a:p>
          <a:p>
            <a:pPr marL="342900" indent="-342900">
              <a:buFontTx/>
              <a:buNone/>
            </a:pPr>
            <a:r>
              <a:rPr lang="en-US" sz="1200"/>
              <a:t>3/27 17:35		FL390</a:t>
            </a:r>
          </a:p>
          <a:p>
            <a:pPr marL="342900" indent="-342900">
              <a:buFontTx/>
              <a:buNone/>
            </a:pPr>
            <a:r>
              <a:rPr lang="en-US" sz="1200"/>
              <a:t>3/27 19:25		FL500</a:t>
            </a:r>
          </a:p>
          <a:p>
            <a:pPr marL="342900" indent="-342900">
              <a:buFontTx/>
              <a:buNone/>
            </a:pPr>
            <a:r>
              <a:rPr lang="en-US" sz="1200"/>
              <a:t>3/27 23:20		FL390</a:t>
            </a:r>
          </a:p>
          <a:p>
            <a:pPr marL="342900" indent="-342900">
              <a:buFontTx/>
              <a:buNone/>
            </a:pPr>
            <a:r>
              <a:rPr lang="en-US" sz="1200"/>
              <a:t>3/28 01:20		FL430</a:t>
            </a:r>
          </a:p>
          <a:p>
            <a:pPr marL="342900" indent="-342900">
              <a:buFontTx/>
              <a:buNone/>
            </a:pPr>
            <a:r>
              <a:rPr lang="en-US" sz="1200"/>
              <a:t>3/28 13:40		FL170</a:t>
            </a:r>
          </a:p>
          <a:p>
            <a:pPr marL="342900" indent="-342900">
              <a:buFontTx/>
              <a:buNone/>
            </a:pPr>
            <a:r>
              <a:rPr lang="en-US" sz="1200"/>
              <a:t>3/28 15:39		FL400</a:t>
            </a:r>
          </a:p>
          <a:p>
            <a:pPr marL="342900" indent="-342900">
              <a:buFontTx/>
              <a:buNone/>
            </a:pPr>
            <a:r>
              <a:rPr lang="en-US" sz="1200"/>
              <a:t>3/28 19:23		FL410</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title"/>
          </p:nvPr>
        </p:nvSpPr>
        <p:spPr>
          <a:xfrm>
            <a:off x="381000" y="0"/>
            <a:ext cx="8305800" cy="1143000"/>
          </a:xfrm>
        </p:spPr>
        <p:txBody>
          <a:bodyPr/>
          <a:lstStyle/>
          <a:p>
            <a:pPr eaLnBrk="1" hangingPunct="1"/>
            <a:r>
              <a:rPr lang="en-US" smtClean="0"/>
              <a:t>31 March: lava dome growth</a:t>
            </a:r>
          </a:p>
        </p:txBody>
      </p:sp>
      <p:pic>
        <p:nvPicPr>
          <p:cNvPr id="13315" name="Picture 5"/>
          <p:cNvPicPr>
            <a:picLocks noChangeAspect="1" noChangeArrowheads="1"/>
          </p:cNvPicPr>
          <p:nvPr/>
        </p:nvPicPr>
        <p:blipFill>
          <a:blip r:embed="rId3"/>
          <a:srcRect/>
          <a:stretch>
            <a:fillRect/>
          </a:stretch>
        </p:blipFill>
        <p:spPr bwMode="auto">
          <a:xfrm>
            <a:off x="2286000" y="914400"/>
            <a:ext cx="4638675" cy="571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p:cNvPicPr>
            <a:picLocks noChangeAspect="1" noChangeArrowheads="1"/>
          </p:cNvPicPr>
          <p:nvPr/>
        </p:nvPicPr>
        <p:blipFill>
          <a:blip r:embed="rId3"/>
          <a:srcRect/>
          <a:stretch>
            <a:fillRect/>
          </a:stretch>
        </p:blipFill>
        <p:spPr bwMode="auto">
          <a:xfrm>
            <a:off x="7626350" y="6324600"/>
            <a:ext cx="1517650" cy="439738"/>
          </a:xfrm>
          <a:prstGeom prst="rect">
            <a:avLst/>
          </a:prstGeom>
          <a:noFill/>
          <a:ln w="9525">
            <a:noFill/>
            <a:miter lim="800000"/>
            <a:headEnd type="none" w="sm" len="sm"/>
            <a:tailEnd type="none" w="sm" len="sm"/>
          </a:ln>
        </p:spPr>
      </p:pic>
      <p:sp>
        <p:nvSpPr>
          <p:cNvPr id="528391" name="Rectangle 7"/>
          <p:cNvSpPr>
            <a:spLocks noChangeArrowheads="1"/>
          </p:cNvSpPr>
          <p:nvPr/>
        </p:nvSpPr>
        <p:spPr bwMode="auto">
          <a:xfrm>
            <a:off x="685800" y="304800"/>
            <a:ext cx="7848600" cy="990600"/>
          </a:xfrm>
          <a:prstGeom prst="rect">
            <a:avLst/>
          </a:prstGeom>
          <a:solidFill>
            <a:schemeClr val="bg2"/>
          </a:solidFill>
          <a:ln w="12700">
            <a:noFill/>
            <a:miter lim="800000"/>
            <a:headEnd/>
            <a:tailEnd/>
          </a:ln>
          <a:effectLst/>
        </p:spPr>
        <p:txBody>
          <a:bodyPr lIns="90488" tIns="44450" rIns="90488" bIns="44450" anchor="ctr"/>
          <a:lstStyle/>
          <a:p>
            <a:pPr algn="ctr">
              <a:spcBef>
                <a:spcPct val="0"/>
              </a:spcBef>
              <a:buFontTx/>
              <a:buNone/>
              <a:defRPr/>
            </a:pPr>
            <a:r>
              <a:rPr lang="en-US" sz="3200" dirty="0">
                <a:solidFill>
                  <a:srgbClr val="FFFF99"/>
                </a:solidFill>
                <a:effectLst>
                  <a:outerShdw blurRad="38100" dist="38100" dir="2700000" algn="tl">
                    <a:srgbClr val="000000"/>
                  </a:outerShdw>
                </a:effectLst>
              </a:rPr>
              <a:t>March 30 – April 3: low level ash and gas emissions, haze in Cook Inlet</a:t>
            </a:r>
          </a:p>
        </p:txBody>
      </p:sp>
      <p:pic>
        <p:nvPicPr>
          <p:cNvPr id="14340" name="Picture 11"/>
          <p:cNvPicPr>
            <a:picLocks noChangeAspect="1" noChangeArrowheads="1"/>
          </p:cNvPicPr>
          <p:nvPr/>
        </p:nvPicPr>
        <p:blipFill>
          <a:blip r:embed="rId4"/>
          <a:srcRect/>
          <a:stretch>
            <a:fillRect/>
          </a:stretch>
        </p:blipFill>
        <p:spPr bwMode="auto">
          <a:xfrm>
            <a:off x="4419600" y="1371600"/>
            <a:ext cx="4570413" cy="3590925"/>
          </a:xfrm>
          <a:prstGeom prst="rect">
            <a:avLst/>
          </a:prstGeom>
          <a:noFill/>
          <a:ln w="9525">
            <a:noFill/>
            <a:miter lim="800000"/>
            <a:headEnd/>
            <a:tailEnd/>
          </a:ln>
        </p:spPr>
      </p:pic>
      <p:pic>
        <p:nvPicPr>
          <p:cNvPr id="14341" name="Picture 13"/>
          <p:cNvPicPr>
            <a:picLocks noChangeAspect="1" noChangeArrowheads="1"/>
          </p:cNvPicPr>
          <p:nvPr/>
        </p:nvPicPr>
        <p:blipFill>
          <a:blip r:embed="rId5"/>
          <a:srcRect/>
          <a:stretch>
            <a:fillRect/>
          </a:stretch>
        </p:blipFill>
        <p:spPr bwMode="auto">
          <a:xfrm>
            <a:off x="152400" y="1371600"/>
            <a:ext cx="4570413" cy="3276600"/>
          </a:xfrm>
          <a:prstGeom prst="rect">
            <a:avLst/>
          </a:prstGeom>
          <a:noFill/>
          <a:ln w="9525">
            <a:noFill/>
            <a:miter lim="800000"/>
            <a:headEnd/>
            <a:tailEnd/>
          </a:ln>
        </p:spPr>
      </p:pic>
      <p:pic>
        <p:nvPicPr>
          <p:cNvPr id="14342" name="Picture 14"/>
          <p:cNvPicPr>
            <a:picLocks noChangeAspect="1" noChangeArrowheads="1"/>
          </p:cNvPicPr>
          <p:nvPr/>
        </p:nvPicPr>
        <p:blipFill>
          <a:blip r:embed="rId6"/>
          <a:srcRect/>
          <a:stretch>
            <a:fillRect/>
          </a:stretch>
        </p:blipFill>
        <p:spPr bwMode="auto">
          <a:xfrm>
            <a:off x="2743200" y="4000500"/>
            <a:ext cx="3810000" cy="2857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30436" name="Rectangle 4"/>
          <p:cNvSpPr>
            <a:spLocks noChangeArrowheads="1"/>
          </p:cNvSpPr>
          <p:nvPr/>
        </p:nvSpPr>
        <p:spPr bwMode="auto">
          <a:xfrm>
            <a:off x="1066800" y="228600"/>
            <a:ext cx="7010400" cy="533400"/>
          </a:xfrm>
          <a:prstGeom prst="rect">
            <a:avLst/>
          </a:prstGeom>
          <a:solidFill>
            <a:schemeClr val="bg2"/>
          </a:solidFill>
          <a:ln w="12700">
            <a:noFill/>
            <a:miter lim="800000"/>
            <a:headEnd/>
            <a:tailEnd/>
          </a:ln>
          <a:effectLst/>
        </p:spPr>
        <p:txBody>
          <a:bodyPr lIns="90488" tIns="44450" rIns="90488" bIns="44450" anchor="ctr"/>
          <a:lstStyle/>
          <a:p>
            <a:pPr algn="ctr">
              <a:spcBef>
                <a:spcPct val="0"/>
              </a:spcBef>
              <a:buFontTx/>
              <a:buNone/>
              <a:defRPr/>
            </a:pPr>
            <a:r>
              <a:rPr lang="en-US" sz="3200" dirty="0">
                <a:solidFill>
                  <a:srgbClr val="FFFF99"/>
                </a:solidFill>
                <a:effectLst>
                  <a:outerShdw blurRad="38100" dist="38100" dir="2700000" algn="tl">
                    <a:srgbClr val="000000"/>
                  </a:outerShdw>
                </a:effectLst>
              </a:rPr>
              <a:t>April 4: 19</a:t>
            </a:r>
            <a:r>
              <a:rPr lang="en-US" sz="3200" baseline="30000" dirty="0">
                <a:solidFill>
                  <a:srgbClr val="FFFF99"/>
                </a:solidFill>
                <a:effectLst>
                  <a:outerShdw blurRad="38100" dist="38100" dir="2700000" algn="tl">
                    <a:srgbClr val="000000"/>
                  </a:outerShdw>
                </a:effectLst>
              </a:rPr>
              <a:t>th</a:t>
            </a:r>
            <a:r>
              <a:rPr lang="en-US" sz="3200" dirty="0">
                <a:solidFill>
                  <a:srgbClr val="FFFF99"/>
                </a:solidFill>
                <a:effectLst>
                  <a:outerShdw blurRad="38100" dist="38100" dir="2700000" algn="tl">
                    <a:srgbClr val="000000"/>
                  </a:outerShdw>
                </a:effectLst>
              </a:rPr>
              <a:t>  major explosion</a:t>
            </a:r>
          </a:p>
        </p:txBody>
      </p:sp>
      <p:pic>
        <p:nvPicPr>
          <p:cNvPr id="15363" name="Picture 5"/>
          <p:cNvPicPr>
            <a:picLocks noChangeAspect="1" noChangeArrowheads="1"/>
          </p:cNvPicPr>
          <p:nvPr/>
        </p:nvPicPr>
        <p:blipFill>
          <a:blip r:embed="rId2"/>
          <a:srcRect/>
          <a:stretch>
            <a:fillRect/>
          </a:stretch>
        </p:blipFill>
        <p:spPr bwMode="auto">
          <a:xfrm>
            <a:off x="838200" y="1219200"/>
            <a:ext cx="7239000" cy="2952750"/>
          </a:xfrm>
          <a:prstGeom prst="rect">
            <a:avLst/>
          </a:prstGeom>
          <a:noFill/>
          <a:ln w="9525">
            <a:noFill/>
            <a:miter lim="800000"/>
            <a:headEnd/>
            <a:tailEnd/>
          </a:ln>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4" descr="NCT_EHZ_AV_04April"/>
          <p:cNvPicPr>
            <a:picLocks noChangeAspect="1" noChangeArrowheads="1"/>
          </p:cNvPicPr>
          <p:nvPr/>
        </p:nvPicPr>
        <p:blipFill>
          <a:blip r:embed="rId3"/>
          <a:srcRect/>
          <a:stretch>
            <a:fillRect/>
          </a:stretch>
        </p:blipFill>
        <p:spPr bwMode="auto">
          <a:xfrm>
            <a:off x="285750" y="95250"/>
            <a:ext cx="8572500" cy="6667500"/>
          </a:xfrm>
          <a:prstGeom prst="rect">
            <a:avLst/>
          </a:prstGeom>
          <a:noFill/>
          <a:ln w="9525">
            <a:noFill/>
            <a:miter lim="800000"/>
            <a:headEnd/>
            <a:tailEnd/>
          </a:ln>
        </p:spPr>
      </p:pic>
      <p:sp>
        <p:nvSpPr>
          <p:cNvPr id="462853" name="Rectangle 5"/>
          <p:cNvSpPr>
            <a:spLocks noChangeArrowheads="1"/>
          </p:cNvSpPr>
          <p:nvPr/>
        </p:nvSpPr>
        <p:spPr bwMode="auto">
          <a:xfrm>
            <a:off x="1066800" y="609600"/>
            <a:ext cx="7010400" cy="533400"/>
          </a:xfrm>
          <a:prstGeom prst="rect">
            <a:avLst/>
          </a:prstGeom>
          <a:solidFill>
            <a:schemeClr val="bg2"/>
          </a:solidFill>
          <a:ln w="12700">
            <a:noFill/>
            <a:miter lim="800000"/>
            <a:headEnd/>
            <a:tailEnd/>
          </a:ln>
          <a:effectLst/>
        </p:spPr>
        <p:txBody>
          <a:bodyPr lIns="90488" tIns="44450" rIns="90488" bIns="44450" anchor="ctr"/>
          <a:lstStyle/>
          <a:p>
            <a:pPr algn="ctr">
              <a:spcBef>
                <a:spcPct val="0"/>
              </a:spcBef>
              <a:buFontTx/>
              <a:buNone/>
              <a:defRPr/>
            </a:pPr>
            <a:r>
              <a:rPr lang="en-US" sz="3600">
                <a:solidFill>
                  <a:srgbClr val="FFFF99"/>
                </a:solidFill>
                <a:effectLst>
                  <a:outerShdw blurRad="38100" dist="38100" dir="2700000" algn="tl">
                    <a:srgbClr val="000000"/>
                  </a:outerShdw>
                </a:effectLst>
              </a:rPr>
              <a:t>April 4: 19</a:t>
            </a:r>
            <a:r>
              <a:rPr lang="en-US" sz="3600" baseline="30000">
                <a:solidFill>
                  <a:srgbClr val="FFFF99"/>
                </a:solidFill>
                <a:effectLst>
                  <a:outerShdw blurRad="38100" dist="38100" dir="2700000" algn="tl">
                    <a:srgbClr val="000000"/>
                  </a:outerShdw>
                </a:effectLst>
              </a:rPr>
              <a:t>th</a:t>
            </a:r>
            <a:r>
              <a:rPr lang="en-US" sz="3600">
                <a:solidFill>
                  <a:srgbClr val="FFFF99"/>
                </a:solidFill>
                <a:effectLst>
                  <a:outerShdw blurRad="38100" dist="38100" dir="2700000" algn="tl">
                    <a:srgbClr val="000000"/>
                  </a:outerShdw>
                </a:effectLst>
              </a:rPr>
              <a:t> major explosion</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z="2800" smtClean="0"/>
              <a:t>COLOR CODE HISTORY THROUGH APRIL 6</a:t>
            </a:r>
          </a:p>
        </p:txBody>
      </p:sp>
      <p:sp>
        <p:nvSpPr>
          <p:cNvPr id="17411" name="Rectangle 3"/>
          <p:cNvSpPr>
            <a:spLocks noGrp="1" noChangeArrowheads="1"/>
          </p:cNvSpPr>
          <p:nvPr>
            <p:ph type="body" idx="1"/>
          </p:nvPr>
        </p:nvSpPr>
        <p:spPr/>
        <p:txBody>
          <a:bodyPr/>
          <a:lstStyle/>
          <a:p>
            <a:pPr eaLnBrk="1" hangingPunct="1">
              <a:lnSpc>
                <a:spcPct val="80000"/>
              </a:lnSpc>
            </a:pPr>
            <a:r>
              <a:rPr lang="en-US" sz="2000" smtClean="0"/>
              <a:t> </a:t>
            </a:r>
            <a:r>
              <a:rPr lang="en-US" sz="2000" smtClean="0">
                <a:solidFill>
                  <a:srgbClr val="FF6600"/>
                </a:solidFill>
              </a:rPr>
              <a:t>ORANGE </a:t>
            </a:r>
            <a:r>
              <a:rPr lang="en-US" sz="2000" smtClean="0"/>
              <a:t>		April 06, 2009 		14:55 </a:t>
            </a:r>
            <a:br>
              <a:rPr lang="en-US" sz="2000" smtClean="0"/>
            </a:br>
            <a:r>
              <a:rPr lang="en-US" sz="2000" smtClean="0"/>
              <a:t> </a:t>
            </a:r>
            <a:r>
              <a:rPr lang="en-US" sz="2000" smtClean="0">
                <a:solidFill>
                  <a:schemeClr val="hlink"/>
                </a:solidFill>
              </a:rPr>
              <a:t>RED </a:t>
            </a:r>
            <a:r>
              <a:rPr lang="en-US" sz="2000" smtClean="0"/>
              <a:t>		April 04, 2009 		06:35</a:t>
            </a:r>
            <a:br>
              <a:rPr lang="en-US" sz="2000" smtClean="0"/>
            </a:br>
            <a:r>
              <a:rPr lang="en-US" sz="2000" smtClean="0"/>
              <a:t> </a:t>
            </a:r>
            <a:r>
              <a:rPr lang="en-US" sz="2000" smtClean="0">
                <a:solidFill>
                  <a:srgbClr val="FF6600"/>
                </a:solidFill>
              </a:rPr>
              <a:t>ORANGE</a:t>
            </a:r>
            <a:r>
              <a:rPr lang="en-US" sz="2000" smtClean="0"/>
              <a:t> 		April 03, 2009 		11:44</a:t>
            </a:r>
            <a:br>
              <a:rPr lang="en-US" sz="2000" smtClean="0"/>
            </a:br>
            <a:r>
              <a:rPr lang="en-US" sz="2000" smtClean="0"/>
              <a:t> </a:t>
            </a:r>
            <a:r>
              <a:rPr lang="en-US" sz="2000" smtClean="0">
                <a:solidFill>
                  <a:schemeClr val="hlink"/>
                </a:solidFill>
              </a:rPr>
              <a:t>RED </a:t>
            </a:r>
            <a:r>
              <a:rPr lang="en-US" sz="2000" smtClean="0"/>
              <a:t>		March 26, 2009 	08:56</a:t>
            </a:r>
            <a:br>
              <a:rPr lang="en-US" sz="2000" smtClean="0"/>
            </a:br>
            <a:r>
              <a:rPr lang="en-US" sz="2000" smtClean="0"/>
              <a:t> </a:t>
            </a:r>
            <a:r>
              <a:rPr lang="en-US" sz="2000" smtClean="0">
                <a:solidFill>
                  <a:srgbClr val="FF6600"/>
                </a:solidFill>
              </a:rPr>
              <a:t>ORANGE</a:t>
            </a:r>
            <a:r>
              <a:rPr lang="en-US" sz="2000" smtClean="0"/>
              <a:t> 		March 25, 2009 	13:35</a:t>
            </a:r>
            <a:br>
              <a:rPr lang="en-US" sz="2000" smtClean="0"/>
            </a:br>
            <a:r>
              <a:rPr lang="en-US" sz="2000" smtClean="0"/>
              <a:t> </a:t>
            </a:r>
            <a:r>
              <a:rPr lang="en-US" sz="2000" smtClean="0">
                <a:solidFill>
                  <a:schemeClr val="hlink"/>
                </a:solidFill>
              </a:rPr>
              <a:t>RED </a:t>
            </a:r>
            <a:r>
              <a:rPr lang="en-US" sz="2000" smtClean="0"/>
              <a:t>		March 22, 2009 	22:56</a:t>
            </a:r>
            <a:br>
              <a:rPr lang="en-US" sz="2000" smtClean="0"/>
            </a:br>
            <a:r>
              <a:rPr lang="en-US" sz="2000" smtClean="0"/>
              <a:t> </a:t>
            </a:r>
            <a:r>
              <a:rPr lang="en-US" sz="2000" smtClean="0">
                <a:solidFill>
                  <a:srgbClr val="FF6600"/>
                </a:solidFill>
              </a:rPr>
              <a:t>ORANGE </a:t>
            </a:r>
            <a:r>
              <a:rPr lang="en-US" sz="2000" smtClean="0"/>
              <a:t>		March 21, 2009 	22:09</a:t>
            </a:r>
            <a:br>
              <a:rPr lang="en-US" sz="2000" smtClean="0"/>
            </a:br>
            <a:r>
              <a:rPr lang="en-US" sz="2000" smtClean="0"/>
              <a:t> </a:t>
            </a:r>
            <a:r>
              <a:rPr lang="en-US" sz="2000" smtClean="0">
                <a:solidFill>
                  <a:srgbClr val="FFFF00"/>
                </a:solidFill>
              </a:rPr>
              <a:t>YELLOW</a:t>
            </a:r>
            <a:r>
              <a:rPr lang="en-US" sz="2000" smtClean="0"/>
              <a:t> 		March 18, 2009 	09:41</a:t>
            </a:r>
            <a:br>
              <a:rPr lang="en-US" sz="2000" smtClean="0"/>
            </a:br>
            <a:r>
              <a:rPr lang="en-US" sz="2000" smtClean="0"/>
              <a:t> </a:t>
            </a:r>
            <a:r>
              <a:rPr lang="en-US" sz="2000" smtClean="0">
                <a:solidFill>
                  <a:srgbClr val="FF6600"/>
                </a:solidFill>
              </a:rPr>
              <a:t>ORANGE </a:t>
            </a:r>
            <a:r>
              <a:rPr lang="en-US" sz="2000" smtClean="0"/>
              <a:t>		March 15, 2009 	14:50</a:t>
            </a:r>
            <a:br>
              <a:rPr lang="en-US" sz="2000" smtClean="0"/>
            </a:br>
            <a:r>
              <a:rPr lang="en-US" sz="2000" smtClean="0"/>
              <a:t> </a:t>
            </a:r>
            <a:r>
              <a:rPr lang="en-US" sz="2000" smtClean="0">
                <a:solidFill>
                  <a:srgbClr val="FFFF00"/>
                </a:solidFill>
              </a:rPr>
              <a:t>YELLOW</a:t>
            </a:r>
            <a:r>
              <a:rPr lang="en-US" sz="2000" smtClean="0"/>
              <a:t> 		March 10, 2009 	09:56</a:t>
            </a:r>
            <a:br>
              <a:rPr lang="en-US" sz="2000" smtClean="0"/>
            </a:br>
            <a:r>
              <a:rPr lang="en-US" sz="2000" smtClean="0"/>
              <a:t> </a:t>
            </a:r>
            <a:r>
              <a:rPr lang="en-US" sz="2000" smtClean="0">
                <a:solidFill>
                  <a:srgbClr val="FF6600"/>
                </a:solidFill>
              </a:rPr>
              <a:t>ORANGE</a:t>
            </a:r>
            <a:r>
              <a:rPr lang="en-US" sz="2000" smtClean="0"/>
              <a:t> 		January 25, 2009 	02:09</a:t>
            </a:r>
            <a:br>
              <a:rPr lang="en-US" sz="2000" smtClean="0"/>
            </a:br>
            <a:r>
              <a:rPr lang="en-US" sz="2000" smtClean="0"/>
              <a:t> </a:t>
            </a:r>
            <a:r>
              <a:rPr lang="en-US" sz="2000" smtClean="0">
                <a:solidFill>
                  <a:srgbClr val="FFFF00"/>
                </a:solidFill>
              </a:rPr>
              <a:t>YELLOW </a:t>
            </a:r>
            <a:r>
              <a:rPr lang="en-US" sz="2000" smtClean="0"/>
              <a:t>		November 05, 2008 	14:52</a:t>
            </a:r>
            <a:br>
              <a:rPr lang="en-US" sz="2000" smtClean="0"/>
            </a:br>
            <a:r>
              <a:rPr lang="en-US" sz="2000" smtClean="0"/>
              <a:t> </a:t>
            </a:r>
            <a:r>
              <a:rPr lang="en-US" sz="2000" smtClean="0">
                <a:solidFill>
                  <a:schemeClr val="accent2"/>
                </a:solidFill>
              </a:rPr>
              <a:t>GREEN*	</a:t>
            </a:r>
            <a:r>
              <a:rPr lang="en-US" sz="2000" smtClean="0"/>
              <a:t>	October 03, 2008 	15:42</a:t>
            </a:r>
          </a:p>
          <a:p>
            <a:pPr eaLnBrk="1" hangingPunct="1">
              <a:lnSpc>
                <a:spcPct val="80000"/>
              </a:lnSpc>
              <a:buFont typeface="Wingdings" pitchFamily="2" charset="2"/>
              <a:buNone/>
            </a:pPr>
            <a:r>
              <a:rPr lang="en-US" sz="2000" smtClean="0"/>
              <a:t>                   *Information Statement on activity</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2" name="Rectangle 2"/>
          <p:cNvSpPr>
            <a:spLocks noGrp="1" noChangeArrowheads="1"/>
          </p:cNvSpPr>
          <p:nvPr>
            <p:ph type="title"/>
          </p:nvPr>
        </p:nvSpPr>
        <p:spPr>
          <a:xfrm>
            <a:off x="762000" y="685800"/>
            <a:ext cx="8382000" cy="2133600"/>
          </a:xfrm>
        </p:spPr>
        <p:txBody>
          <a:bodyPr/>
          <a:lstStyle/>
          <a:p>
            <a:pPr algn="l" eaLnBrk="1" hangingPunct="1">
              <a:defRPr/>
            </a:pPr>
            <a:r>
              <a:rPr lang="en-US" sz="2400" dirty="0" smtClean="0">
                <a:solidFill>
                  <a:schemeClr val="bg1"/>
                </a:solidFill>
                <a:effectLst>
                  <a:outerShdw blurRad="38100" dist="38100" dir="2700000" algn="tl">
                    <a:srgbClr val="000000"/>
                  </a:outerShdw>
                </a:effectLst>
                <a:latin typeface="Calibri" pitchFamily="34" charset="0"/>
              </a:rPr>
              <a:t>Two major lahars down Drift River to Oil Terminal</a:t>
            </a:r>
            <a:endParaRPr lang="en-US" sz="2400" b="0" dirty="0" smtClean="0">
              <a:solidFill>
                <a:srgbClr val="FFFF00"/>
              </a:solidFill>
              <a:effectLst>
                <a:outerShdw blurRad="38100" dist="38100" dir="2700000" algn="tl">
                  <a:srgbClr val="000000"/>
                </a:outerShdw>
              </a:effectLst>
              <a:latin typeface="Calibri" pitchFamily="34" charset="0"/>
            </a:endParaRPr>
          </a:p>
        </p:txBody>
      </p:sp>
      <p:pic>
        <p:nvPicPr>
          <p:cNvPr id="18435" name="Picture 4" descr="driftriver_NASAali_2009094"/>
          <p:cNvPicPr>
            <a:picLocks noChangeAspect="1" noChangeArrowheads="1"/>
          </p:cNvPicPr>
          <p:nvPr>
            <p:ph type="body" idx="1"/>
          </p:nvPr>
        </p:nvPicPr>
        <p:blipFill>
          <a:blip r:embed="rId3"/>
          <a:srcRect/>
          <a:stretch>
            <a:fillRect/>
          </a:stretch>
        </p:blipFill>
        <p:spPr>
          <a:xfrm>
            <a:off x="0" y="1981200"/>
            <a:ext cx="5451475" cy="3633788"/>
          </a:xfrm>
          <a:noFill/>
        </p:spPr>
      </p:pic>
      <p:pic>
        <p:nvPicPr>
          <p:cNvPr id="18436" name="Picture 5" descr="DSC_0027_DROT1"/>
          <p:cNvPicPr>
            <a:picLocks noChangeAspect="1" noChangeArrowheads="1"/>
          </p:cNvPicPr>
          <p:nvPr/>
        </p:nvPicPr>
        <p:blipFill>
          <a:blip r:embed="rId4"/>
          <a:srcRect/>
          <a:stretch>
            <a:fillRect/>
          </a:stretch>
        </p:blipFill>
        <p:spPr bwMode="auto">
          <a:xfrm>
            <a:off x="5715000" y="2514600"/>
            <a:ext cx="3352800" cy="2227263"/>
          </a:xfrm>
          <a:prstGeom prst="rect">
            <a:avLst/>
          </a:prstGeom>
          <a:noFill/>
          <a:ln w="9525">
            <a:noFill/>
            <a:miter lim="800000"/>
            <a:headEnd/>
            <a:tailEnd/>
          </a:ln>
        </p:spPr>
      </p:pic>
      <p:sp>
        <p:nvSpPr>
          <p:cNvPr id="512007" name="Rectangle 7"/>
          <p:cNvSpPr>
            <a:spLocks noChangeArrowheads="1"/>
          </p:cNvSpPr>
          <p:nvPr/>
        </p:nvSpPr>
        <p:spPr bwMode="auto">
          <a:xfrm>
            <a:off x="381000" y="152400"/>
            <a:ext cx="8305800" cy="1143000"/>
          </a:xfrm>
          <a:prstGeom prst="rect">
            <a:avLst/>
          </a:prstGeom>
          <a:noFill/>
          <a:ln w="12700">
            <a:noFill/>
            <a:miter lim="800000"/>
            <a:headEnd/>
            <a:tailEnd/>
          </a:ln>
          <a:effectLst/>
        </p:spPr>
        <p:txBody>
          <a:bodyPr lIns="90488" tIns="44450" rIns="90488" bIns="44450" anchor="ctr"/>
          <a:lstStyle/>
          <a:p>
            <a:pPr algn="ctr">
              <a:spcBef>
                <a:spcPct val="0"/>
              </a:spcBef>
              <a:buFontTx/>
              <a:buNone/>
              <a:defRPr/>
            </a:pPr>
            <a:r>
              <a:rPr lang="en-US" sz="3600" dirty="0">
                <a:solidFill>
                  <a:srgbClr val="FFFF99"/>
                </a:solidFill>
                <a:effectLst>
                  <a:outerShdw blurRad="38100" dist="38100" dir="2700000" algn="tl">
                    <a:srgbClr val="000000"/>
                  </a:outerShdw>
                </a:effectLst>
              </a:rPr>
              <a:t>Impacts: lahars (mudflows)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p:txBody>
          <a:bodyPr/>
          <a:lstStyle/>
          <a:p>
            <a:pPr eaLnBrk="1" hangingPunct="1"/>
            <a:r>
              <a:rPr lang="en-US" smtClean="0"/>
              <a:t>Drift River -  23 March</a:t>
            </a:r>
          </a:p>
        </p:txBody>
      </p:sp>
      <p:pic>
        <p:nvPicPr>
          <p:cNvPr id="439302" name="Picture 6"/>
          <p:cNvPicPr>
            <a:picLocks noChangeAspect="1" noChangeArrowheads="1"/>
          </p:cNvPicPr>
          <p:nvPr/>
        </p:nvPicPr>
        <p:blipFill>
          <a:blip r:embed="rId3"/>
          <a:srcRect/>
          <a:stretch>
            <a:fillRect/>
          </a:stretch>
        </p:blipFill>
        <p:spPr bwMode="auto">
          <a:xfrm>
            <a:off x="4114800" y="2813050"/>
            <a:ext cx="4953000" cy="3968750"/>
          </a:xfrm>
          <a:prstGeom prst="rect">
            <a:avLst/>
          </a:prstGeom>
          <a:noFill/>
          <a:ln w="9525">
            <a:noFill/>
            <a:miter lim="800000"/>
            <a:headEnd/>
            <a:tailEnd/>
          </a:ln>
          <a:effectLst>
            <a:outerShdw dist="35921" dir="2700000" algn="ctr" rotWithShape="0">
              <a:schemeClr val="bg2"/>
            </a:outerShdw>
          </a:effectLst>
        </p:spPr>
      </p:pic>
      <p:pic>
        <p:nvPicPr>
          <p:cNvPr id="439301" name="Picture 5"/>
          <p:cNvPicPr>
            <a:picLocks noChangeAspect="1" noChangeArrowheads="1"/>
          </p:cNvPicPr>
          <p:nvPr/>
        </p:nvPicPr>
        <p:blipFill>
          <a:blip r:embed="rId4"/>
          <a:srcRect/>
          <a:stretch>
            <a:fillRect/>
          </a:stretch>
        </p:blipFill>
        <p:spPr bwMode="auto">
          <a:xfrm>
            <a:off x="228600" y="1030288"/>
            <a:ext cx="4876800" cy="3236912"/>
          </a:xfrm>
          <a:prstGeom prst="rect">
            <a:avLst/>
          </a:prstGeom>
          <a:noFill/>
          <a:ln w="9525">
            <a:noFill/>
            <a:miter lim="800000"/>
            <a:headEnd/>
            <a:tailEnd/>
          </a:ln>
          <a:effectLst>
            <a:outerShdw dist="35921" dir="2700000" algn="ctr" rotWithShape="0">
              <a:schemeClr val="bg2"/>
            </a:outerShdw>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7"/>
          <p:cNvPicPr>
            <a:picLocks noChangeAspect="1" noChangeArrowheads="1"/>
          </p:cNvPicPr>
          <p:nvPr/>
        </p:nvPicPr>
        <p:blipFill>
          <a:blip r:embed="rId3"/>
          <a:srcRect l="1492" t="6706" r="4477" b="-606"/>
          <a:stretch>
            <a:fillRect/>
          </a:stretch>
        </p:blipFill>
        <p:spPr bwMode="auto">
          <a:xfrm>
            <a:off x="4033838" y="3436938"/>
            <a:ext cx="5181600" cy="3454400"/>
          </a:xfrm>
          <a:prstGeom prst="rect">
            <a:avLst/>
          </a:prstGeom>
          <a:noFill/>
          <a:ln w="9525">
            <a:noFill/>
            <a:miter lim="800000"/>
            <a:headEnd/>
            <a:tailEnd/>
          </a:ln>
        </p:spPr>
      </p:pic>
      <p:pic>
        <p:nvPicPr>
          <p:cNvPr id="20483" name="Picture 6"/>
          <p:cNvPicPr>
            <a:picLocks noChangeAspect="1" noChangeArrowheads="1"/>
          </p:cNvPicPr>
          <p:nvPr/>
        </p:nvPicPr>
        <p:blipFill>
          <a:blip r:embed="rId4"/>
          <a:srcRect/>
          <a:stretch>
            <a:fillRect/>
          </a:stretch>
        </p:blipFill>
        <p:spPr bwMode="auto">
          <a:xfrm>
            <a:off x="0" y="3429000"/>
            <a:ext cx="4572000" cy="3429000"/>
          </a:xfrm>
          <a:prstGeom prst="rect">
            <a:avLst/>
          </a:prstGeom>
          <a:noFill/>
          <a:ln w="9525">
            <a:noFill/>
            <a:miter lim="800000"/>
            <a:headEnd/>
            <a:tailEnd/>
          </a:ln>
        </p:spPr>
      </p:pic>
      <p:pic>
        <p:nvPicPr>
          <p:cNvPr id="20484" name="Picture 9"/>
          <p:cNvPicPr>
            <a:picLocks noChangeAspect="1" noChangeArrowheads="1"/>
          </p:cNvPicPr>
          <p:nvPr/>
        </p:nvPicPr>
        <p:blipFill>
          <a:blip r:embed="rId5"/>
          <a:srcRect/>
          <a:stretch>
            <a:fillRect/>
          </a:stretch>
        </p:blipFill>
        <p:spPr bwMode="auto">
          <a:xfrm>
            <a:off x="4572000" y="-1081088"/>
            <a:ext cx="4648200" cy="4525963"/>
          </a:xfrm>
          <a:prstGeom prst="rect">
            <a:avLst/>
          </a:prstGeom>
          <a:noFill/>
          <a:ln w="9525">
            <a:noFill/>
            <a:miter lim="800000"/>
            <a:headEnd/>
            <a:tailEnd/>
          </a:ln>
        </p:spPr>
      </p:pic>
      <p:pic>
        <p:nvPicPr>
          <p:cNvPr id="20485" name="Picture 10"/>
          <p:cNvPicPr>
            <a:picLocks noChangeAspect="1" noChangeArrowheads="1"/>
          </p:cNvPicPr>
          <p:nvPr/>
        </p:nvPicPr>
        <p:blipFill>
          <a:blip r:embed="rId6"/>
          <a:srcRect/>
          <a:stretch>
            <a:fillRect/>
          </a:stretch>
        </p:blipFill>
        <p:spPr bwMode="auto">
          <a:xfrm>
            <a:off x="0" y="0"/>
            <a:ext cx="4572000" cy="3429000"/>
          </a:xfrm>
          <a:prstGeom prst="rect">
            <a:avLst/>
          </a:prstGeom>
          <a:noFill/>
          <a:ln w="9525">
            <a:noFill/>
            <a:miter lim="800000"/>
            <a:headEnd/>
            <a:tailEnd/>
          </a:ln>
        </p:spPr>
      </p:pic>
      <p:sp>
        <p:nvSpPr>
          <p:cNvPr id="451596" name="Rectangle 12"/>
          <p:cNvSpPr>
            <a:spLocks noGrp="1" noChangeArrowheads="1"/>
          </p:cNvSpPr>
          <p:nvPr>
            <p:ph type="title"/>
          </p:nvPr>
        </p:nvSpPr>
        <p:spPr/>
        <p:txBody>
          <a:bodyPr/>
          <a:lstStyle/>
          <a:p>
            <a:pPr eaLnBrk="1" hangingPunct="1">
              <a:defRPr/>
            </a:pPr>
            <a:r>
              <a:rPr lang="en-US" dirty="0" smtClean="0">
                <a:effectLst>
                  <a:outerShdw blurRad="38100" dist="38100" dir="2700000" algn="tl">
                    <a:srgbClr val="000000"/>
                  </a:outerShdw>
                </a:effectLst>
              </a:rPr>
              <a:t>Impacts: ash clouds, </a:t>
            </a:r>
            <a:r>
              <a:rPr lang="en-US" dirty="0" err="1" smtClean="0">
                <a:effectLst>
                  <a:outerShdw blurRad="38100" dist="38100" dir="2700000" algn="tl">
                    <a:srgbClr val="000000"/>
                  </a:outerShdw>
                </a:effectLst>
              </a:rPr>
              <a:t>pyroclastic</a:t>
            </a:r>
            <a:r>
              <a:rPr lang="en-US" dirty="0" smtClean="0">
                <a:effectLst>
                  <a:outerShdw blurRad="38100" dist="38100" dir="2700000" algn="tl">
                    <a:srgbClr val="000000"/>
                  </a:outerShdw>
                </a:effectLst>
              </a:rPr>
              <a:t> flows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7"/>
          <p:cNvPicPr>
            <a:picLocks noChangeAspect="1" noChangeArrowheads="1"/>
          </p:cNvPicPr>
          <p:nvPr/>
        </p:nvPicPr>
        <p:blipFill>
          <a:blip r:embed="rId3"/>
          <a:srcRect/>
          <a:stretch>
            <a:fillRect/>
          </a:stretch>
        </p:blipFill>
        <p:spPr bwMode="auto">
          <a:xfrm>
            <a:off x="0" y="0"/>
            <a:ext cx="4572000" cy="3429000"/>
          </a:xfrm>
          <a:prstGeom prst="rect">
            <a:avLst/>
          </a:prstGeom>
          <a:noFill/>
          <a:ln w="9525">
            <a:noFill/>
            <a:miter lim="800000"/>
            <a:headEnd/>
            <a:tailEnd/>
          </a:ln>
        </p:spPr>
      </p:pic>
      <p:pic>
        <p:nvPicPr>
          <p:cNvPr id="21507" name="Picture 8"/>
          <p:cNvPicPr>
            <a:picLocks noChangeAspect="1" noChangeArrowheads="1"/>
          </p:cNvPicPr>
          <p:nvPr/>
        </p:nvPicPr>
        <p:blipFill>
          <a:blip r:embed="rId4" cstate="print"/>
          <a:srcRect/>
          <a:stretch>
            <a:fillRect/>
          </a:stretch>
        </p:blipFill>
        <p:spPr bwMode="auto">
          <a:xfrm>
            <a:off x="0" y="3429000"/>
            <a:ext cx="4572000" cy="3429000"/>
          </a:xfrm>
          <a:prstGeom prst="rect">
            <a:avLst/>
          </a:prstGeom>
          <a:noFill/>
          <a:ln w="9525">
            <a:noFill/>
            <a:miter lim="800000"/>
            <a:headEnd/>
            <a:tailEnd/>
          </a:ln>
        </p:spPr>
      </p:pic>
      <p:pic>
        <p:nvPicPr>
          <p:cNvPr id="21508" name="Picture 11"/>
          <p:cNvPicPr>
            <a:picLocks noChangeAspect="1" noChangeArrowheads="1"/>
          </p:cNvPicPr>
          <p:nvPr/>
        </p:nvPicPr>
        <p:blipFill>
          <a:blip r:embed="rId5"/>
          <a:srcRect/>
          <a:stretch>
            <a:fillRect/>
          </a:stretch>
        </p:blipFill>
        <p:spPr bwMode="auto">
          <a:xfrm>
            <a:off x="4572000" y="0"/>
            <a:ext cx="4572000" cy="3429000"/>
          </a:xfrm>
          <a:prstGeom prst="rect">
            <a:avLst/>
          </a:prstGeom>
          <a:noFill/>
          <a:ln w="9525">
            <a:noFill/>
            <a:miter lim="800000"/>
            <a:headEnd/>
            <a:tailEnd/>
          </a:ln>
        </p:spPr>
      </p:pic>
      <p:pic>
        <p:nvPicPr>
          <p:cNvPr id="21509" name="Picture 12"/>
          <p:cNvPicPr>
            <a:picLocks noChangeAspect="1" noChangeArrowheads="1"/>
          </p:cNvPicPr>
          <p:nvPr/>
        </p:nvPicPr>
        <p:blipFill>
          <a:blip r:embed="rId6"/>
          <a:srcRect/>
          <a:stretch>
            <a:fillRect/>
          </a:stretch>
        </p:blipFill>
        <p:spPr bwMode="auto">
          <a:xfrm>
            <a:off x="4572000" y="3429000"/>
            <a:ext cx="4572000" cy="3429000"/>
          </a:xfrm>
          <a:prstGeom prst="rect">
            <a:avLst/>
          </a:prstGeom>
          <a:noFill/>
          <a:ln w="9525">
            <a:noFill/>
            <a:miter lim="800000"/>
            <a:headEnd/>
            <a:tailEnd/>
          </a:ln>
        </p:spPr>
      </p:pic>
      <p:sp>
        <p:nvSpPr>
          <p:cNvPr id="526350" name="Rectangle 14"/>
          <p:cNvSpPr>
            <a:spLocks noGrp="1" noChangeArrowheads="1"/>
          </p:cNvSpPr>
          <p:nvPr>
            <p:ph type="title"/>
          </p:nvPr>
        </p:nvSpPr>
        <p:spPr/>
        <p:txBody>
          <a:bodyPr/>
          <a:lstStyle/>
          <a:p>
            <a:pPr eaLnBrk="1" hangingPunct="1">
              <a:defRPr/>
            </a:pPr>
            <a:r>
              <a:rPr lang="en-US" dirty="0" smtClean="0">
                <a:effectLst>
                  <a:outerShdw blurRad="38100" dist="38100" dir="2700000" algn="tl">
                    <a:srgbClr val="000000"/>
                  </a:outerShdw>
                </a:effectLst>
              </a:rPr>
              <a:t>Impacts: ash fall</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098" name="Picture 4"/>
          <p:cNvPicPr>
            <a:picLocks noChangeAspect="1" noChangeArrowheads="1"/>
          </p:cNvPicPr>
          <p:nvPr/>
        </p:nvPicPr>
        <p:blipFill>
          <a:blip r:embed="rId3"/>
          <a:srcRect/>
          <a:stretch>
            <a:fillRect/>
          </a:stretch>
        </p:blipFill>
        <p:spPr bwMode="auto">
          <a:xfrm>
            <a:off x="762000" y="257175"/>
            <a:ext cx="7620000" cy="63436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3"/>
          <a:srcRect/>
          <a:stretch>
            <a:fillRect/>
          </a:stretch>
        </p:blipFill>
        <p:spPr bwMode="auto">
          <a:xfrm>
            <a:off x="990600" y="228600"/>
            <a:ext cx="7315200" cy="5486400"/>
          </a:xfrm>
          <a:prstGeom prst="rect">
            <a:avLst/>
          </a:prstGeom>
          <a:noFill/>
          <a:ln w="9525">
            <a:noFill/>
            <a:miter lim="800000"/>
            <a:headEnd/>
            <a:tailEnd/>
          </a:ln>
        </p:spPr>
      </p:pic>
      <p:sp>
        <p:nvSpPr>
          <p:cNvPr id="22531" name="Text Box 3"/>
          <p:cNvSpPr txBox="1">
            <a:spLocks noChangeArrowheads="1"/>
          </p:cNvSpPr>
          <p:nvPr/>
        </p:nvSpPr>
        <p:spPr bwMode="auto">
          <a:xfrm>
            <a:off x="1752600" y="5943600"/>
            <a:ext cx="5883275" cy="701675"/>
          </a:xfrm>
          <a:prstGeom prst="rect">
            <a:avLst/>
          </a:prstGeom>
          <a:noFill/>
          <a:ln w="9525">
            <a:noFill/>
            <a:miter lim="800000"/>
            <a:headEnd/>
            <a:tailEnd/>
          </a:ln>
        </p:spPr>
        <p:txBody>
          <a:bodyPr>
            <a:spAutoFit/>
          </a:bodyPr>
          <a:lstStyle/>
          <a:p>
            <a:pPr algn="ctr">
              <a:spcBef>
                <a:spcPct val="0"/>
              </a:spcBef>
              <a:buFontTx/>
              <a:buNone/>
            </a:pPr>
            <a:r>
              <a:rPr lang="en-US" sz="2000" b="0">
                <a:solidFill>
                  <a:srgbClr val="FFFF99"/>
                </a:solidFill>
                <a:latin typeface="News Gothic MT" charset="0"/>
              </a:rPr>
              <a:t>Daylight turns to night in Homer on the morning of April 4.  Photo by Larry Goode.</a:t>
            </a:r>
            <a:r>
              <a:rPr lang="en-US" sz="2000" b="0">
                <a:solidFill>
                  <a:schemeClr val="bg1"/>
                </a:solidFill>
                <a:latin typeface="News Gothic MT" charset="0"/>
              </a:rPr>
              <a:t>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srcRect/>
          <a:stretch>
            <a:fillRect/>
          </a:stretch>
        </p:blipFill>
        <p:spPr bwMode="auto">
          <a:xfrm>
            <a:off x="762000" y="533400"/>
            <a:ext cx="7620000" cy="5057775"/>
          </a:xfrm>
          <a:prstGeom prst="rect">
            <a:avLst/>
          </a:prstGeom>
          <a:noFill/>
          <a:ln w="9525">
            <a:noFill/>
            <a:miter lim="800000"/>
            <a:headEnd/>
            <a:tailEnd/>
          </a:ln>
        </p:spPr>
      </p:pic>
      <p:sp>
        <p:nvSpPr>
          <p:cNvPr id="23555" name="Text Box 3"/>
          <p:cNvSpPr txBox="1">
            <a:spLocks noChangeArrowheads="1"/>
          </p:cNvSpPr>
          <p:nvPr/>
        </p:nvSpPr>
        <p:spPr bwMode="auto">
          <a:xfrm>
            <a:off x="1752600" y="6019800"/>
            <a:ext cx="7162800" cy="396875"/>
          </a:xfrm>
          <a:prstGeom prst="rect">
            <a:avLst/>
          </a:prstGeom>
          <a:noFill/>
          <a:ln w="9525">
            <a:noFill/>
            <a:miter lim="800000"/>
            <a:headEnd/>
            <a:tailEnd/>
          </a:ln>
        </p:spPr>
        <p:txBody>
          <a:bodyPr>
            <a:spAutoFit/>
          </a:bodyPr>
          <a:lstStyle/>
          <a:p>
            <a:pPr>
              <a:spcBef>
                <a:spcPct val="0"/>
              </a:spcBef>
              <a:buFontTx/>
              <a:buNone/>
            </a:pPr>
            <a:r>
              <a:rPr lang="en-US" sz="2000" b="0">
                <a:solidFill>
                  <a:srgbClr val="FFFF99"/>
                </a:solidFill>
                <a:latin typeface="News Gothic MT" charset="0"/>
              </a:rPr>
              <a:t>Since April 4, lava has been erupting from the summit vent</a:t>
            </a:r>
            <a:r>
              <a:rPr lang="en-US" sz="2000" b="0">
                <a:solidFill>
                  <a:schemeClr val="bg1"/>
                </a:solidFill>
                <a:latin typeface="News Gothic MT" charset="0"/>
              </a:rPr>
              <a:t>.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srcRect/>
          <a:stretch>
            <a:fillRect/>
          </a:stretch>
        </p:blipFill>
        <p:spPr bwMode="auto">
          <a:xfrm>
            <a:off x="838200" y="685800"/>
            <a:ext cx="7620000" cy="5057775"/>
          </a:xfrm>
          <a:prstGeom prst="rect">
            <a:avLst/>
          </a:prstGeom>
          <a:noFill/>
          <a:ln w="9525">
            <a:noFill/>
            <a:miter lim="800000"/>
            <a:headEnd/>
            <a:tailEnd/>
          </a:ln>
        </p:spPr>
      </p:pic>
      <p:sp>
        <p:nvSpPr>
          <p:cNvPr id="24579" name="Text Box 3"/>
          <p:cNvSpPr txBox="1">
            <a:spLocks noChangeArrowheads="1"/>
          </p:cNvSpPr>
          <p:nvPr/>
        </p:nvSpPr>
        <p:spPr bwMode="auto">
          <a:xfrm>
            <a:off x="1905000" y="5851525"/>
            <a:ext cx="7086600" cy="1006475"/>
          </a:xfrm>
          <a:prstGeom prst="rect">
            <a:avLst/>
          </a:prstGeom>
          <a:noFill/>
          <a:ln w="9525">
            <a:noFill/>
            <a:miter lim="800000"/>
            <a:headEnd/>
            <a:tailEnd/>
          </a:ln>
        </p:spPr>
        <p:txBody>
          <a:bodyPr>
            <a:spAutoFit/>
          </a:bodyPr>
          <a:lstStyle/>
          <a:p>
            <a:pPr>
              <a:spcBef>
                <a:spcPct val="0"/>
              </a:spcBef>
              <a:buFontTx/>
              <a:buNone/>
            </a:pPr>
            <a:r>
              <a:rPr lang="en-US" sz="2000" b="0">
                <a:solidFill>
                  <a:srgbClr val="FFFF99"/>
                </a:solidFill>
                <a:latin typeface="News Gothic MT" charset="0"/>
              </a:rPr>
              <a:t>The lava dome is now (early May) more than 1300 ft wide, 2200 ft long, 500 ft thick: volume would fill ~150 Fed Ex hangars at TSIA.</a:t>
            </a:r>
            <a:r>
              <a:rPr lang="en-US" sz="2000" b="0">
                <a:solidFill>
                  <a:schemeClr val="bg1"/>
                </a:solidFill>
                <a:latin typeface="News Gothic MT" charset="0"/>
              </a:rPr>
              <a:t>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5602" name="Picture 2" descr="1242091308_ak231"/>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0738" name="Redoubt_Nealpiks_slow_torpid(3).wmv">
            <a:hlinkClick r:id="" action="ppaction://media"/>
          </p:cNvPr>
          <p:cNvPicPr>
            <a:picLocks noRot="1" noChangeAspect="1" noChangeArrowheads="1"/>
          </p:cNvPicPr>
          <p:nvPr>
            <a:videoFile r:link="rId1"/>
          </p:nvPr>
        </p:nvPicPr>
        <p:blipFill>
          <a:blip r:embed="rId3"/>
          <a:srcRect/>
          <a:stretch>
            <a:fillRect/>
          </a:stretch>
        </p:blipFill>
        <p:spPr bwMode="auto">
          <a:xfrm>
            <a:off x="762000" y="685800"/>
            <a:ext cx="7848600" cy="5886450"/>
          </a:xfrm>
          <a:prstGeom prst="rect">
            <a:avLst/>
          </a:prstGeom>
          <a:noFill/>
          <a:ln w="9525">
            <a:noFill/>
            <a:miter lim="800000"/>
            <a:headEnd/>
            <a:tailEnd/>
          </a:ln>
        </p:spPr>
      </p:pic>
      <p:sp>
        <p:nvSpPr>
          <p:cNvPr id="26627" name="Text Box 3"/>
          <p:cNvSpPr txBox="1">
            <a:spLocks noChangeArrowheads="1"/>
          </p:cNvSpPr>
          <p:nvPr/>
        </p:nvSpPr>
        <p:spPr bwMode="auto">
          <a:xfrm>
            <a:off x="1219200" y="0"/>
            <a:ext cx="6692900" cy="457200"/>
          </a:xfrm>
          <a:prstGeom prst="rect">
            <a:avLst/>
          </a:prstGeom>
          <a:noFill/>
          <a:ln w="9525">
            <a:noFill/>
            <a:miter lim="800000"/>
            <a:headEnd/>
            <a:tailEnd/>
          </a:ln>
        </p:spPr>
        <p:txBody>
          <a:bodyPr wrap="none">
            <a:spAutoFit/>
          </a:bodyPr>
          <a:lstStyle/>
          <a:p>
            <a:pPr>
              <a:spcBef>
                <a:spcPct val="0"/>
              </a:spcBef>
              <a:buFontTx/>
              <a:buNone/>
            </a:pPr>
            <a:r>
              <a:rPr lang="en-US" b="0">
                <a:solidFill>
                  <a:srgbClr val="FFFF99"/>
                </a:solidFill>
                <a:latin typeface="News Gothic MT" charset="0"/>
              </a:rPr>
              <a:t>Growth of Redoubt lava dome April 16 – May 12</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0073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00738"/>
                                        </p:tgtEl>
                                      </p:cBhvr>
                                    </p:cmd>
                                  </p:childTnLst>
                                </p:cTn>
                              </p:par>
                            </p:childTnLst>
                          </p:cTn>
                        </p:par>
                      </p:childTnLst>
                    </p:cTn>
                  </p:par>
                </p:childTnLst>
              </p:cTn>
              <p:nextCondLst>
                <p:cond evt="onClick" delay="0">
                  <p:tgtEl>
                    <p:spTgt spid="500738"/>
                  </p:tgtEl>
                </p:cond>
              </p:nextCondLst>
            </p:seq>
            <p:video>
              <p:cMediaNode>
                <p:cTn id="7" fill="hold" display="0">
                  <p:stCondLst>
                    <p:cond delay="indefinite"/>
                  </p:stCondLst>
                  <p:endCondLst>
                    <p:cond evt="onNext" delay="0">
                      <p:tgtEl>
                        <p:sldTgt/>
                      </p:tgtEl>
                    </p:cond>
                    <p:cond evt="onPrev" delay="0">
                      <p:tgtEl>
                        <p:sldTgt/>
                      </p:tgtEl>
                    </p:cond>
                  </p:endCondLst>
                </p:cTn>
                <p:tgtEl>
                  <p:spTgt spid="500738"/>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ChangeArrowheads="1"/>
          </p:cNvSpPr>
          <p:nvPr/>
        </p:nvSpPr>
        <p:spPr bwMode="auto">
          <a:xfrm>
            <a:off x="381000" y="381000"/>
            <a:ext cx="8305800" cy="1143000"/>
          </a:xfrm>
          <a:prstGeom prst="rect">
            <a:avLst/>
          </a:prstGeom>
          <a:noFill/>
          <a:ln w="12700">
            <a:noFill/>
            <a:miter lim="800000"/>
            <a:headEnd/>
            <a:tailEnd/>
          </a:ln>
        </p:spPr>
        <p:txBody>
          <a:bodyPr lIns="90488" tIns="44450" rIns="90488" bIns="44450" anchor="ctr"/>
          <a:lstStyle/>
          <a:p>
            <a:pPr algn="ctr">
              <a:spcBef>
                <a:spcPct val="0"/>
              </a:spcBef>
              <a:buFontTx/>
              <a:buNone/>
            </a:pPr>
            <a:r>
              <a:rPr lang="en-US" sz="3600">
                <a:solidFill>
                  <a:srgbClr val="FFFF99"/>
                </a:solidFill>
              </a:rPr>
              <a:t>Summary of key eruption impacts</a:t>
            </a:r>
          </a:p>
        </p:txBody>
      </p:sp>
      <p:sp>
        <p:nvSpPr>
          <p:cNvPr id="27651" name="Text Box 6"/>
          <p:cNvSpPr txBox="1">
            <a:spLocks noChangeArrowheads="1"/>
          </p:cNvSpPr>
          <p:nvPr/>
        </p:nvSpPr>
        <p:spPr bwMode="auto">
          <a:xfrm>
            <a:off x="228600" y="1676400"/>
            <a:ext cx="8686800" cy="4984750"/>
          </a:xfrm>
          <a:prstGeom prst="rect">
            <a:avLst/>
          </a:prstGeom>
          <a:noFill/>
          <a:ln w="9525">
            <a:noFill/>
            <a:miter lim="800000"/>
            <a:headEnd/>
            <a:tailEnd/>
          </a:ln>
        </p:spPr>
        <p:txBody>
          <a:bodyPr>
            <a:spAutoFit/>
          </a:bodyPr>
          <a:lstStyle/>
          <a:p>
            <a:r>
              <a:rPr lang="en-US" b="0">
                <a:solidFill>
                  <a:schemeClr val="bg1"/>
                </a:solidFill>
              </a:rPr>
              <a:t>Repeated trace to minor ash fall on south central communities and as far downwind as Delta Junction and possiblyTok.</a:t>
            </a:r>
          </a:p>
          <a:p>
            <a:r>
              <a:rPr lang="en-US" b="0">
                <a:solidFill>
                  <a:schemeClr val="bg1"/>
                </a:solidFill>
              </a:rPr>
              <a:t>Significant disruption of air traffic with resulting economic impacts.</a:t>
            </a:r>
          </a:p>
          <a:p>
            <a:r>
              <a:rPr lang="en-US" b="0">
                <a:solidFill>
                  <a:schemeClr val="bg1"/>
                </a:solidFill>
              </a:rPr>
              <a:t>Closure of Ted Stevens Anchorage International Airport for clean up on one occasion.</a:t>
            </a:r>
          </a:p>
          <a:p>
            <a:r>
              <a:rPr lang="en-US" b="0">
                <a:solidFill>
                  <a:schemeClr val="bg1"/>
                </a:solidFill>
              </a:rPr>
              <a:t>Elmendorf assets temporarily relocated.</a:t>
            </a:r>
          </a:p>
          <a:p>
            <a:r>
              <a:rPr lang="en-US" b="0">
                <a:solidFill>
                  <a:schemeClr val="bg1"/>
                </a:solidFill>
              </a:rPr>
              <a:t>Halt of oil storage at Drift River Oil Terminal, associated impacts upstream at production wells, economic losses.</a:t>
            </a:r>
          </a:p>
          <a:p>
            <a:endParaRPr lang="en-US" b="0">
              <a:solidFill>
                <a:schemeClr val="bg1"/>
              </a:solidFill>
            </a:endParaRPr>
          </a:p>
          <a:p>
            <a:endParaRPr lang="en-US" b="0">
              <a:solidFill>
                <a:schemeClr val="bg1"/>
              </a:solidFill>
            </a:endParaRPr>
          </a:p>
          <a:p>
            <a:endParaRPr lang="en-US" b="0">
              <a:solidFill>
                <a:schemeClr val="bg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t>Prognosis</a:t>
            </a:r>
          </a:p>
        </p:txBody>
      </p:sp>
      <p:sp>
        <p:nvSpPr>
          <p:cNvPr id="28675" name="Rectangle 3"/>
          <p:cNvSpPr>
            <a:spLocks noGrp="1" noChangeArrowheads="1"/>
          </p:cNvSpPr>
          <p:nvPr>
            <p:ph type="body" idx="1"/>
          </p:nvPr>
        </p:nvSpPr>
        <p:spPr>
          <a:xfrm>
            <a:off x="381000" y="1295400"/>
            <a:ext cx="8305800" cy="4572000"/>
          </a:xfrm>
        </p:spPr>
        <p:txBody>
          <a:bodyPr/>
          <a:lstStyle/>
          <a:p>
            <a:pPr eaLnBrk="1" hangingPunct="1">
              <a:lnSpc>
                <a:spcPct val="90000"/>
              </a:lnSpc>
            </a:pPr>
            <a:r>
              <a:rPr lang="en-US" sz="2400" smtClean="0"/>
              <a:t>Dome growth interspersed with explosions or dome collapse – additional ash clouds, ash fall, lahars.</a:t>
            </a:r>
          </a:p>
          <a:p>
            <a:pPr eaLnBrk="1" hangingPunct="1">
              <a:lnSpc>
                <a:spcPct val="90000"/>
              </a:lnSpc>
            </a:pPr>
            <a:r>
              <a:rPr lang="en-US" sz="2400" smtClean="0"/>
              <a:t>Significant ice volume to produce lahars remains.</a:t>
            </a:r>
          </a:p>
          <a:p>
            <a:pPr eaLnBrk="1" hangingPunct="1">
              <a:lnSpc>
                <a:spcPct val="90000"/>
              </a:lnSpc>
            </a:pPr>
            <a:r>
              <a:rPr lang="en-US" sz="2400" smtClean="0"/>
              <a:t>Time between significant ash producing events could be weeks to a month or more.</a:t>
            </a:r>
          </a:p>
          <a:p>
            <a:pPr eaLnBrk="1" hangingPunct="1">
              <a:lnSpc>
                <a:spcPct val="90000"/>
              </a:lnSpc>
            </a:pPr>
            <a:r>
              <a:rPr lang="en-US" sz="2400" smtClean="0"/>
              <a:t>Explosions typically last tens of minutes and are small in volume.  </a:t>
            </a:r>
          </a:p>
          <a:p>
            <a:pPr eaLnBrk="1" hangingPunct="1">
              <a:lnSpc>
                <a:spcPct val="90000"/>
              </a:lnSpc>
            </a:pPr>
            <a:r>
              <a:rPr lang="en-US" sz="2400" smtClean="0"/>
              <a:t>Ash clouds could rise well above FL300.</a:t>
            </a:r>
          </a:p>
          <a:p>
            <a:pPr eaLnBrk="1" hangingPunct="1">
              <a:lnSpc>
                <a:spcPct val="90000"/>
              </a:lnSpc>
            </a:pPr>
            <a:r>
              <a:rPr lang="en-US" sz="2400" smtClean="0"/>
              <a:t>Eruptive cycle could continue months (or longer).</a:t>
            </a:r>
          </a:p>
          <a:p>
            <a:pPr eaLnBrk="1" hangingPunct="1">
              <a:lnSpc>
                <a:spcPct val="90000"/>
              </a:lnSpc>
            </a:pPr>
            <a:r>
              <a:rPr lang="en-US" sz="2400" smtClean="0"/>
              <a:t>Pause or slow waning of effusion also possible.</a:t>
            </a:r>
          </a:p>
          <a:p>
            <a:pPr eaLnBrk="1" hangingPunct="1">
              <a:lnSpc>
                <a:spcPct val="90000"/>
              </a:lnSpc>
            </a:pPr>
            <a:r>
              <a:rPr lang="en-US" sz="2400" smtClean="0"/>
              <a:t>AVO remains 24/7.</a:t>
            </a:r>
          </a:p>
          <a:p>
            <a:pPr eaLnBrk="1" hangingPunct="1">
              <a:lnSpc>
                <a:spcPct val="90000"/>
              </a:lnSpc>
            </a:pPr>
            <a:endParaRPr lang="en-US" sz="2400" smtClean="0"/>
          </a:p>
          <a:p>
            <a:pPr eaLnBrk="1" hangingPunct="1">
              <a:lnSpc>
                <a:spcPct val="90000"/>
              </a:lnSpc>
              <a:buFont typeface="Wingdings" pitchFamily="2" charset="2"/>
              <a:buNone/>
            </a:pPr>
            <a:endParaRPr lang="en-US" sz="240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6"/>
          <p:cNvSpPr>
            <a:spLocks noGrp="1" noChangeArrowheads="1"/>
          </p:cNvSpPr>
          <p:nvPr>
            <p:ph type="title"/>
          </p:nvPr>
        </p:nvSpPr>
        <p:spPr/>
        <p:txBody>
          <a:bodyPr/>
          <a:lstStyle/>
          <a:p>
            <a:pPr eaLnBrk="1" hangingPunct="1"/>
            <a:r>
              <a:rPr lang="en-US" smtClean="0"/>
              <a:t>Redoubt Monitoring by AVO</a:t>
            </a:r>
          </a:p>
        </p:txBody>
      </p:sp>
      <p:sp>
        <p:nvSpPr>
          <p:cNvPr id="5123" name="Rectangle 7"/>
          <p:cNvSpPr>
            <a:spLocks noGrp="1" noChangeArrowheads="1"/>
          </p:cNvSpPr>
          <p:nvPr>
            <p:ph type="body" sz="half" idx="1"/>
          </p:nvPr>
        </p:nvSpPr>
        <p:spPr/>
        <p:txBody>
          <a:bodyPr/>
          <a:lstStyle/>
          <a:p>
            <a:pPr eaLnBrk="1" hangingPunct="1"/>
            <a:r>
              <a:rPr lang="en-US" sz="2000" b="0" smtClean="0"/>
              <a:t>10 seismic stations</a:t>
            </a:r>
          </a:p>
          <a:p>
            <a:pPr eaLnBrk="1" hangingPunct="1"/>
            <a:r>
              <a:rPr lang="en-US" sz="2000" b="0" smtClean="0"/>
              <a:t>1 pressure sensor</a:t>
            </a:r>
          </a:p>
          <a:p>
            <a:pPr eaLnBrk="1" hangingPunct="1"/>
            <a:r>
              <a:rPr lang="en-US" sz="2000" b="0" smtClean="0"/>
              <a:t>3 web cameras</a:t>
            </a:r>
          </a:p>
          <a:p>
            <a:pPr eaLnBrk="1" hangingPunct="1"/>
            <a:r>
              <a:rPr lang="en-US" sz="2000" b="0" smtClean="0"/>
              <a:t>Airborne and satellite gas measurements</a:t>
            </a:r>
          </a:p>
          <a:p>
            <a:pPr eaLnBrk="1" hangingPunct="1"/>
            <a:r>
              <a:rPr lang="en-US" sz="2000" b="0" smtClean="0"/>
              <a:t>Thermal imaging</a:t>
            </a:r>
          </a:p>
          <a:p>
            <a:pPr eaLnBrk="1" hangingPunct="1"/>
            <a:r>
              <a:rPr lang="en-US" sz="2000" b="0" smtClean="0"/>
              <a:t>Two real time GPS</a:t>
            </a:r>
          </a:p>
          <a:p>
            <a:pPr eaLnBrk="1" hangingPunct="1"/>
            <a:r>
              <a:rPr lang="en-US" sz="2000" b="0" smtClean="0"/>
              <a:t>Several campaign stations for GPS and broadband seismicity</a:t>
            </a:r>
          </a:p>
          <a:p>
            <a:pPr eaLnBrk="1" hangingPunct="1"/>
            <a:r>
              <a:rPr lang="en-US" sz="2000" b="0" smtClean="0"/>
              <a:t>Overflights and photography</a:t>
            </a:r>
          </a:p>
        </p:txBody>
      </p:sp>
      <p:pic>
        <p:nvPicPr>
          <p:cNvPr id="5124" name="Picture 9"/>
          <p:cNvPicPr>
            <a:picLocks noChangeAspect="1" noChangeArrowheads="1"/>
          </p:cNvPicPr>
          <p:nvPr>
            <p:ph sz="half" idx="2"/>
          </p:nvPr>
        </p:nvPicPr>
        <p:blipFill>
          <a:blip r:embed="rId3"/>
          <a:srcRect/>
          <a:stretch>
            <a:fillRect/>
          </a:stretch>
        </p:blipFill>
        <p:spPr>
          <a:xfrm>
            <a:off x="4610100" y="1862138"/>
            <a:ext cx="4076700" cy="3743325"/>
          </a:xfr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p:txBody>
          <a:bodyPr lIns="91440" tIns="45720" rIns="91440" bIns="45720" anchorCtr="1"/>
          <a:lstStyle/>
          <a:p>
            <a:pPr eaLnBrk="1" hangingPunct="1">
              <a:defRPr/>
            </a:pPr>
            <a:r>
              <a:rPr lang="en-US" sz="3200" smtClean="0">
                <a:effectLst>
                  <a:outerShdw blurRad="38100" dist="38100" dir="2700000" algn="tl">
                    <a:srgbClr val="000000"/>
                  </a:outerShdw>
                </a:effectLst>
              </a:rPr>
              <a:t>Redoubt 2008-09 Precursory Unrest</a:t>
            </a:r>
          </a:p>
        </p:txBody>
      </p:sp>
      <p:sp>
        <p:nvSpPr>
          <p:cNvPr id="21509" name="Rectangle 5"/>
          <p:cNvSpPr>
            <a:spLocks noGrp="1" noChangeArrowheads="1"/>
          </p:cNvSpPr>
          <p:nvPr>
            <p:ph type="body" sz="half" idx="4294967295"/>
          </p:nvPr>
        </p:nvSpPr>
        <p:spPr>
          <a:xfrm>
            <a:off x="228600" y="1295400"/>
            <a:ext cx="8763000" cy="4267200"/>
          </a:xfrm>
        </p:spPr>
        <p:txBody>
          <a:bodyPr lIns="91440" tIns="45720" rIns="91440" bIns="45720"/>
          <a:lstStyle/>
          <a:p>
            <a:pPr eaLnBrk="1" hangingPunct="1">
              <a:defRPr/>
            </a:pPr>
            <a:r>
              <a:rPr lang="en-US" sz="2000" b="0" dirty="0" smtClean="0">
                <a:effectLst>
                  <a:outerShdw blurRad="38100" dist="38100" dir="2700000" algn="tl">
                    <a:srgbClr val="000000"/>
                  </a:outerShdw>
                </a:effectLst>
              </a:rPr>
              <a:t>Late July – mid Sept 2008:  unusually strong H</a:t>
            </a:r>
            <a:r>
              <a:rPr lang="en-US" sz="2000" b="0" baseline="-25000" dirty="0" smtClean="0">
                <a:effectLst>
                  <a:outerShdw blurRad="38100" dist="38100" dir="2700000" algn="tl">
                    <a:srgbClr val="000000"/>
                  </a:outerShdw>
                </a:effectLst>
              </a:rPr>
              <a:t>2</a:t>
            </a:r>
            <a:r>
              <a:rPr lang="en-US" sz="2000" b="0" dirty="0" smtClean="0">
                <a:effectLst>
                  <a:outerShdw blurRad="38100" dist="38100" dir="2700000" algn="tl">
                    <a:srgbClr val="000000"/>
                  </a:outerShdw>
                </a:effectLst>
              </a:rPr>
              <a:t>S odor</a:t>
            </a:r>
          </a:p>
          <a:p>
            <a:pPr eaLnBrk="1" hangingPunct="1">
              <a:defRPr/>
            </a:pPr>
            <a:r>
              <a:rPr lang="en-US" sz="2000" b="0" dirty="0" smtClean="0">
                <a:effectLst>
                  <a:outerShdw blurRad="38100" dist="38100" dir="2700000" algn="tl">
                    <a:srgbClr val="000000"/>
                  </a:outerShdw>
                </a:effectLst>
              </a:rPr>
              <a:t>Late Sept: volcanic-tremor, explosions reported from Waddell Lake Measured  H</a:t>
            </a:r>
            <a:r>
              <a:rPr lang="en-US" sz="2000" b="0" baseline="-25000" dirty="0" smtClean="0">
                <a:effectLst>
                  <a:outerShdw blurRad="38100" dist="38100" dir="2700000" algn="tl">
                    <a:srgbClr val="000000"/>
                  </a:outerShdw>
                </a:effectLst>
              </a:rPr>
              <a:t>2</a:t>
            </a:r>
            <a:r>
              <a:rPr lang="en-US" sz="2000" b="0" dirty="0" smtClean="0">
                <a:effectLst>
                  <a:outerShdw blurRad="38100" dist="38100" dir="2700000" algn="tl">
                    <a:srgbClr val="000000"/>
                  </a:outerShdw>
                </a:effectLst>
              </a:rPr>
              <a:t>S, steaming, 50-m-wide hole on upper Drift Glacier</a:t>
            </a:r>
          </a:p>
          <a:p>
            <a:pPr eaLnBrk="1" hangingPunct="1">
              <a:defRPr/>
            </a:pPr>
            <a:r>
              <a:rPr lang="en-US" sz="2000" b="0" dirty="0" smtClean="0">
                <a:effectLst>
                  <a:outerShdw blurRad="38100" dist="38100" dir="2700000" algn="tl">
                    <a:srgbClr val="000000"/>
                  </a:outerShdw>
                </a:effectLst>
              </a:rPr>
              <a:t>October: H</a:t>
            </a:r>
            <a:r>
              <a:rPr lang="en-US" sz="2000" b="0" baseline="-25000" dirty="0" smtClean="0">
                <a:effectLst>
                  <a:outerShdw blurRad="38100" dist="38100" dir="2700000" algn="tl">
                    <a:srgbClr val="000000"/>
                  </a:outerShdw>
                </a:effectLst>
              </a:rPr>
              <a:t>2</a:t>
            </a:r>
            <a:r>
              <a:rPr lang="en-US" sz="2000" b="0" dirty="0" smtClean="0">
                <a:effectLst>
                  <a:outerShdw blurRad="38100" dist="38100" dir="2700000" algn="tl">
                    <a:srgbClr val="000000"/>
                  </a:outerShdw>
                </a:effectLst>
              </a:rPr>
              <a:t>S, SO</a:t>
            </a:r>
            <a:r>
              <a:rPr lang="en-US" sz="2000" b="0" baseline="-25000" dirty="0" smtClean="0">
                <a:effectLst>
                  <a:outerShdw blurRad="38100" dist="38100" dir="2700000" algn="tl">
                    <a:srgbClr val="000000"/>
                  </a:outerShdw>
                </a:effectLst>
              </a:rPr>
              <a:t>2</a:t>
            </a:r>
            <a:r>
              <a:rPr lang="en-US" sz="2000" b="0" dirty="0" smtClean="0">
                <a:effectLst>
                  <a:outerShdw blurRad="38100" dist="38100" dir="2700000" algn="tl">
                    <a:srgbClr val="000000"/>
                  </a:outerShdw>
                </a:effectLst>
              </a:rPr>
              <a:t> CO</a:t>
            </a:r>
            <a:r>
              <a:rPr lang="en-US" sz="2000" b="0" baseline="-25000" dirty="0" smtClean="0">
                <a:effectLst>
                  <a:outerShdw blurRad="38100" dist="38100" dir="2700000" algn="tl">
                    <a:srgbClr val="000000"/>
                  </a:outerShdw>
                </a:effectLst>
              </a:rPr>
              <a:t>2  </a:t>
            </a:r>
            <a:r>
              <a:rPr lang="en-US" sz="2000" b="0" dirty="0" smtClean="0"/>
              <a:t>above background</a:t>
            </a:r>
          </a:p>
          <a:p>
            <a:pPr eaLnBrk="1" hangingPunct="1">
              <a:defRPr/>
            </a:pPr>
            <a:r>
              <a:rPr lang="en-US" sz="2000" b="0" dirty="0" smtClean="0"/>
              <a:t>October 3: Information Statement describing unrest and possibilities</a:t>
            </a:r>
          </a:p>
          <a:p>
            <a:pPr eaLnBrk="1" hangingPunct="1">
              <a:buSzPct val="115000"/>
              <a:defRPr/>
            </a:pPr>
            <a:r>
              <a:rPr lang="en-US" sz="2000" b="0" dirty="0" smtClean="0"/>
              <a:t>November 5</a:t>
            </a:r>
          </a:p>
          <a:p>
            <a:pPr lvl="1" eaLnBrk="1" hangingPunct="1">
              <a:buSzTx/>
              <a:defRPr/>
            </a:pPr>
            <a:r>
              <a:rPr lang="en-US" sz="2000" b="0" dirty="0" smtClean="0"/>
              <a:t>Color code changed from </a:t>
            </a:r>
          </a:p>
          <a:p>
            <a:pPr lvl="1" eaLnBrk="1" hangingPunct="1">
              <a:buSzTx/>
              <a:buFont typeface="Wingdings" pitchFamily="2" charset="2"/>
              <a:buNone/>
              <a:defRPr/>
            </a:pPr>
            <a:r>
              <a:rPr lang="en-US" sz="2000" b="0" dirty="0" smtClean="0">
                <a:solidFill>
                  <a:srgbClr val="00FF00"/>
                </a:solidFill>
              </a:rPr>
              <a:t>GREEN</a:t>
            </a:r>
            <a:r>
              <a:rPr lang="en-US" sz="2000" b="0" dirty="0" smtClean="0"/>
              <a:t> to </a:t>
            </a:r>
            <a:r>
              <a:rPr lang="en-US" sz="2000" b="0" dirty="0" smtClean="0">
                <a:solidFill>
                  <a:srgbClr val="FFFF00"/>
                </a:solidFill>
              </a:rPr>
              <a:t>YELLOW</a:t>
            </a:r>
          </a:p>
          <a:p>
            <a:pPr lvl="1" eaLnBrk="1" hangingPunct="1">
              <a:buSzTx/>
              <a:defRPr/>
            </a:pPr>
            <a:r>
              <a:rPr lang="en-US" sz="2000" b="0" dirty="0" smtClean="0"/>
              <a:t>Alert level changed from </a:t>
            </a:r>
          </a:p>
          <a:p>
            <a:pPr lvl="1" eaLnBrk="1" hangingPunct="1">
              <a:buSzTx/>
              <a:buFont typeface="Wingdings" pitchFamily="2" charset="2"/>
              <a:buNone/>
              <a:defRPr/>
            </a:pPr>
            <a:r>
              <a:rPr lang="en-US" sz="2000" b="0" dirty="0" smtClean="0"/>
              <a:t>NORMAL to WATCH</a:t>
            </a:r>
          </a:p>
          <a:p>
            <a:pPr eaLnBrk="1" hangingPunct="1">
              <a:defRPr/>
            </a:pPr>
            <a:endParaRPr lang="en-US" sz="2000" b="0" dirty="0" smtClean="0"/>
          </a:p>
          <a:p>
            <a:pPr eaLnBrk="1" hangingPunct="1">
              <a:defRPr/>
            </a:pPr>
            <a:endParaRPr lang="en-US" sz="2000" b="0" dirty="0" smtClean="0">
              <a:effectLst>
                <a:outerShdw blurRad="38100" dist="38100" dir="2700000" algn="tl">
                  <a:srgbClr val="000000"/>
                </a:outerShdw>
              </a:effectLst>
            </a:endParaRPr>
          </a:p>
          <a:p>
            <a:pPr eaLnBrk="1" hangingPunct="1">
              <a:defRPr/>
            </a:pPr>
            <a:endParaRPr lang="en-US" sz="2000" b="0" dirty="0" smtClean="0">
              <a:effectLst>
                <a:outerShdw blurRad="38100" dist="38100" dir="2700000" algn="tl">
                  <a:srgbClr val="000000"/>
                </a:outerShdw>
              </a:effectLst>
            </a:endParaRPr>
          </a:p>
          <a:p>
            <a:pPr eaLnBrk="1" hangingPunct="1">
              <a:defRPr/>
            </a:pPr>
            <a:endParaRPr lang="en-US" sz="2000" b="0" dirty="0" smtClean="0">
              <a:effectLst>
                <a:outerShdw blurRad="38100" dist="38100" dir="2700000" algn="tl">
                  <a:srgbClr val="000000"/>
                </a:outerShdw>
              </a:effectLst>
            </a:endParaRPr>
          </a:p>
          <a:p>
            <a:pPr eaLnBrk="1" hangingPunct="1">
              <a:defRPr/>
            </a:pPr>
            <a:endParaRPr lang="en-US" sz="2000" dirty="0" smtClean="0">
              <a:effectLst>
                <a:outerShdw blurRad="38100" dist="38100" dir="2700000" algn="tl">
                  <a:srgbClr val="000000"/>
                </a:outerShdw>
              </a:effectLst>
            </a:endParaRPr>
          </a:p>
          <a:p>
            <a:pPr lvl="1" eaLnBrk="1" hangingPunct="1">
              <a:defRPr/>
            </a:pPr>
            <a:endParaRPr lang="en-US" sz="1800" dirty="0" smtClean="0">
              <a:effectLst>
                <a:outerShdw blurRad="38100" dist="38100" dir="2700000" algn="tl">
                  <a:srgbClr val="000000"/>
                </a:outerShdw>
              </a:effectLst>
            </a:endParaRPr>
          </a:p>
        </p:txBody>
      </p:sp>
      <p:pic>
        <p:nvPicPr>
          <p:cNvPr id="6148" name="Picture 7" descr="nov2_2008_fumaroles"/>
          <p:cNvPicPr>
            <a:picLocks noChangeAspect="1" noChangeArrowheads="1"/>
          </p:cNvPicPr>
          <p:nvPr/>
        </p:nvPicPr>
        <p:blipFill>
          <a:blip r:embed="rId3"/>
          <a:srcRect/>
          <a:stretch>
            <a:fillRect/>
          </a:stretch>
        </p:blipFill>
        <p:spPr bwMode="auto">
          <a:xfrm>
            <a:off x="4038600" y="3536950"/>
            <a:ext cx="5105400" cy="3597275"/>
          </a:xfrm>
          <a:prstGeom prst="rect">
            <a:avLst/>
          </a:prstGeom>
          <a:noFill/>
          <a:ln w="12700">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p:txBody>
          <a:bodyPr lIns="91440" tIns="45720" rIns="91440" bIns="45720" anchorCtr="1"/>
          <a:lstStyle/>
          <a:p>
            <a:pPr eaLnBrk="1" hangingPunct="1">
              <a:defRPr/>
            </a:pPr>
            <a:r>
              <a:rPr lang="en-US" smtClean="0">
                <a:effectLst>
                  <a:outerShdw blurRad="38100" dist="38100" dir="2700000" algn="tl">
                    <a:srgbClr val="000000"/>
                  </a:outerShdw>
                </a:effectLst>
              </a:rPr>
              <a:t>Precursory Unrest</a:t>
            </a:r>
          </a:p>
        </p:txBody>
      </p:sp>
      <p:sp>
        <p:nvSpPr>
          <p:cNvPr id="34820" name="Rectangle 4"/>
          <p:cNvSpPr>
            <a:spLocks noGrp="1" noChangeArrowheads="1"/>
          </p:cNvSpPr>
          <p:nvPr>
            <p:ph type="body" sz="half" idx="4294967295"/>
          </p:nvPr>
        </p:nvSpPr>
        <p:spPr>
          <a:xfrm>
            <a:off x="381000" y="1600200"/>
            <a:ext cx="4076700" cy="4267200"/>
          </a:xfrm>
        </p:spPr>
        <p:txBody>
          <a:bodyPr lIns="91440" tIns="45720" rIns="91440" bIns="45720"/>
          <a:lstStyle/>
          <a:p>
            <a:pPr eaLnBrk="1" hangingPunct="1">
              <a:lnSpc>
                <a:spcPct val="90000"/>
              </a:lnSpc>
              <a:defRPr/>
            </a:pPr>
            <a:r>
              <a:rPr lang="en-US" sz="1800" b="0" dirty="0" smtClean="0">
                <a:effectLst>
                  <a:outerShdw blurRad="38100" dist="38100" dir="2700000" algn="tl">
                    <a:srgbClr val="000000"/>
                  </a:outerShdw>
                </a:effectLst>
              </a:rPr>
              <a:t>Jan. 22-29, 2009</a:t>
            </a:r>
          </a:p>
          <a:p>
            <a:pPr lvl="1" eaLnBrk="1" hangingPunct="1">
              <a:lnSpc>
                <a:spcPct val="90000"/>
              </a:lnSpc>
              <a:defRPr/>
            </a:pPr>
            <a:r>
              <a:rPr lang="en-US" sz="1800" b="0" dirty="0" smtClean="0">
                <a:effectLst>
                  <a:outerShdw blurRad="38100" dist="38100" dir="2700000" algn="tl">
                    <a:srgbClr val="000000"/>
                  </a:outerShdw>
                </a:effectLst>
              </a:rPr>
              <a:t>Seismicity dramatically up</a:t>
            </a:r>
          </a:p>
          <a:p>
            <a:pPr lvl="1" eaLnBrk="1" hangingPunct="1">
              <a:lnSpc>
                <a:spcPct val="90000"/>
              </a:lnSpc>
              <a:defRPr/>
            </a:pPr>
            <a:r>
              <a:rPr lang="en-US" sz="1800" b="0" dirty="0" smtClean="0">
                <a:effectLst>
                  <a:outerShdw blurRad="38100" dist="38100" dir="2700000" algn="tl">
                    <a:srgbClr val="000000"/>
                  </a:outerShdw>
                </a:effectLst>
              </a:rPr>
              <a:t>New mudflows appear along the margin of Drift Glacier and at north base of volcano</a:t>
            </a:r>
          </a:p>
          <a:p>
            <a:pPr lvl="1" eaLnBrk="1" hangingPunct="1">
              <a:lnSpc>
                <a:spcPct val="90000"/>
              </a:lnSpc>
              <a:defRPr/>
            </a:pPr>
            <a:r>
              <a:rPr lang="en-US" sz="1800" b="0" dirty="0" smtClean="0">
                <a:effectLst>
                  <a:outerShdw blurRad="38100" dist="38100" dir="2700000" algn="tl">
                    <a:srgbClr val="000000"/>
                  </a:outerShdw>
                </a:effectLst>
              </a:rPr>
              <a:t>Elevated SO</a:t>
            </a:r>
            <a:r>
              <a:rPr lang="en-US" sz="1800" b="0" baseline="-25000" dirty="0" smtClean="0">
                <a:effectLst>
                  <a:outerShdw blurRad="38100" dist="38100" dir="2700000" algn="tl">
                    <a:srgbClr val="000000"/>
                  </a:outerShdw>
                </a:effectLst>
              </a:rPr>
              <a:t>2</a:t>
            </a:r>
          </a:p>
          <a:p>
            <a:pPr lvl="1" eaLnBrk="1" hangingPunct="1">
              <a:lnSpc>
                <a:spcPct val="90000"/>
              </a:lnSpc>
              <a:defRPr/>
            </a:pPr>
            <a:r>
              <a:rPr lang="en-US" sz="1800" b="0" dirty="0" smtClean="0">
                <a:effectLst>
                  <a:outerShdw blurRad="38100" dist="38100" dir="2700000" algn="tl">
                    <a:srgbClr val="000000"/>
                  </a:outerShdw>
                </a:effectLst>
              </a:rPr>
              <a:t>Elevated seismicity, small LP events </a:t>
            </a:r>
            <a:r>
              <a:rPr lang="en-US" sz="1800" b="0" dirty="0" err="1" smtClean="0">
                <a:effectLst>
                  <a:outerShdw blurRad="38100" dist="38100" dir="2700000" algn="tl">
                    <a:srgbClr val="000000"/>
                  </a:outerShdw>
                </a:effectLst>
              </a:rPr>
              <a:t>occuring</a:t>
            </a:r>
            <a:r>
              <a:rPr lang="en-US" sz="1800" b="0" dirty="0" smtClean="0">
                <a:effectLst>
                  <a:outerShdw blurRad="38100" dist="38100" dir="2700000" algn="tl">
                    <a:srgbClr val="000000"/>
                  </a:outerShdw>
                </a:effectLst>
              </a:rPr>
              <a:t> every hour on stations RSO and REF</a:t>
            </a:r>
          </a:p>
          <a:p>
            <a:pPr lvl="1" eaLnBrk="1" hangingPunct="1">
              <a:lnSpc>
                <a:spcPct val="90000"/>
              </a:lnSpc>
              <a:defRPr/>
            </a:pPr>
            <a:r>
              <a:rPr lang="en-US" sz="1800" b="0" dirty="0" smtClean="0">
                <a:effectLst>
                  <a:outerShdw blurRad="38100" dist="38100" dir="2700000" algn="tl">
                    <a:srgbClr val="000000"/>
                  </a:outerShdw>
                </a:effectLst>
              </a:rPr>
              <a:t>AVO begins 24/7 staffing</a:t>
            </a:r>
          </a:p>
          <a:p>
            <a:pPr lvl="1" eaLnBrk="1" hangingPunct="1">
              <a:lnSpc>
                <a:spcPct val="90000"/>
              </a:lnSpc>
              <a:defRPr/>
            </a:pPr>
            <a:r>
              <a:rPr lang="en-US" sz="1800" b="0" dirty="0" smtClean="0">
                <a:solidFill>
                  <a:srgbClr val="FF6600"/>
                </a:solidFill>
                <a:effectLst>
                  <a:outerShdw blurRad="38100" dist="38100" dir="2700000" algn="tl">
                    <a:srgbClr val="000000"/>
                  </a:outerShdw>
                </a:effectLst>
              </a:rPr>
              <a:t>ORANGE</a:t>
            </a:r>
            <a:r>
              <a:rPr lang="en-US" sz="1800" b="0" dirty="0" smtClean="0">
                <a:effectLst>
                  <a:outerShdw blurRad="38100" dist="38100" dir="2700000" algn="tl">
                    <a:srgbClr val="000000"/>
                  </a:outerShdw>
                </a:effectLst>
              </a:rPr>
              <a:t>/WATCH declared January 25</a:t>
            </a:r>
          </a:p>
          <a:p>
            <a:pPr lvl="1" eaLnBrk="1" hangingPunct="1">
              <a:lnSpc>
                <a:spcPct val="90000"/>
              </a:lnSpc>
              <a:defRPr/>
            </a:pPr>
            <a:r>
              <a:rPr lang="en-US" sz="1800" b="0" dirty="0" smtClean="0">
                <a:solidFill>
                  <a:srgbClr val="FFFF00"/>
                </a:solidFill>
                <a:effectLst>
                  <a:outerShdw blurRad="38100" dist="38100" dir="2700000" algn="tl">
                    <a:srgbClr val="000000"/>
                  </a:outerShdw>
                </a:effectLst>
              </a:rPr>
              <a:t>YELLOW</a:t>
            </a:r>
            <a:r>
              <a:rPr lang="en-US" sz="1800" b="0" dirty="0" smtClean="0">
                <a:effectLst>
                  <a:outerShdw blurRad="38100" dist="38100" dir="2700000" algn="tl">
                    <a:srgbClr val="000000"/>
                  </a:outerShdw>
                </a:effectLst>
              </a:rPr>
              <a:t>/ADVISORY on March 10 after 6 weeks of little change</a:t>
            </a:r>
          </a:p>
          <a:p>
            <a:pPr lvl="1" eaLnBrk="1" hangingPunct="1">
              <a:lnSpc>
                <a:spcPct val="90000"/>
              </a:lnSpc>
              <a:buFont typeface="Wingdings" pitchFamily="2" charset="2"/>
              <a:buNone/>
              <a:defRPr/>
            </a:pPr>
            <a:endParaRPr lang="en-US" sz="1800" b="0" dirty="0" smtClean="0">
              <a:effectLst>
                <a:outerShdw blurRad="38100" dist="38100" dir="2700000" algn="tl">
                  <a:srgbClr val="000000"/>
                </a:outerShdw>
              </a:effectLst>
            </a:endParaRPr>
          </a:p>
          <a:p>
            <a:pPr lvl="1" eaLnBrk="1" hangingPunct="1">
              <a:lnSpc>
                <a:spcPct val="90000"/>
              </a:lnSpc>
              <a:defRPr/>
            </a:pPr>
            <a:endParaRPr lang="en-US" sz="1600" b="0" baseline="-25000" dirty="0" smtClean="0">
              <a:effectLst>
                <a:outerShdw blurRad="38100" dist="38100" dir="2700000" algn="tl">
                  <a:srgbClr val="000000"/>
                </a:outerShdw>
              </a:effectLst>
            </a:endParaRPr>
          </a:p>
        </p:txBody>
      </p:sp>
      <p:pic>
        <p:nvPicPr>
          <p:cNvPr id="7172" name="Picture 6" descr="jan27mudflows"/>
          <p:cNvPicPr>
            <a:picLocks noChangeAspect="1" noChangeArrowheads="1"/>
          </p:cNvPicPr>
          <p:nvPr/>
        </p:nvPicPr>
        <p:blipFill>
          <a:blip r:embed="rId3"/>
          <a:srcRect/>
          <a:stretch>
            <a:fillRect/>
          </a:stretch>
        </p:blipFill>
        <p:spPr bwMode="auto">
          <a:xfrm>
            <a:off x="4876800" y="1219200"/>
            <a:ext cx="3505200" cy="4953000"/>
          </a:xfrm>
          <a:prstGeom prst="rect">
            <a:avLst/>
          </a:prstGeom>
          <a:noFill/>
          <a:ln w="12700">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55330" name="Rectangle 2"/>
          <p:cNvSpPr>
            <a:spLocks noGrp="1" noChangeArrowheads="1"/>
          </p:cNvSpPr>
          <p:nvPr>
            <p:ph type="title"/>
          </p:nvPr>
        </p:nvSpPr>
        <p:spPr/>
        <p:txBody>
          <a:bodyPr/>
          <a:lstStyle/>
          <a:p>
            <a:pPr eaLnBrk="1" hangingPunct="1">
              <a:defRPr/>
            </a:pPr>
            <a:r>
              <a:rPr lang="en-US" smtClean="0">
                <a:effectLst>
                  <a:outerShdw blurRad="38100" dist="38100" dir="2700000" algn="tl">
                    <a:srgbClr val="000000"/>
                  </a:outerShdw>
                </a:effectLst>
              </a:rPr>
              <a:t>Precursory Unrest</a:t>
            </a:r>
          </a:p>
        </p:txBody>
      </p:sp>
      <p:pic>
        <p:nvPicPr>
          <p:cNvPr id="8195" name="Picture 3" descr="feb7overflight"/>
          <p:cNvPicPr>
            <a:picLocks noChangeAspect="1" noChangeArrowheads="1"/>
          </p:cNvPicPr>
          <p:nvPr>
            <p:ph idx="1"/>
          </p:nvPr>
        </p:nvPicPr>
        <p:blipFill>
          <a:blip r:embed="rId3"/>
          <a:srcRect/>
          <a:stretch>
            <a:fillRect/>
          </a:stretch>
        </p:blipFill>
        <p:spPr>
          <a:xfrm>
            <a:off x="838200" y="1143000"/>
            <a:ext cx="7726363" cy="4818063"/>
          </a:xfrm>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2"/>
          <p:cNvSpPr>
            <a:spLocks noGrp="1" noChangeArrowheads="1"/>
          </p:cNvSpPr>
          <p:nvPr>
            <p:ph type="title"/>
          </p:nvPr>
        </p:nvSpPr>
        <p:spPr/>
        <p:txBody>
          <a:bodyPr/>
          <a:lstStyle/>
          <a:p>
            <a:pPr eaLnBrk="1" hangingPunct="1">
              <a:defRPr/>
            </a:pPr>
            <a:r>
              <a:rPr lang="en-US" dirty="0" err="1" smtClean="0">
                <a:effectLst>
                  <a:outerShdw blurRad="38100" dist="38100" dir="2700000" algn="tl">
                    <a:srgbClr val="000000"/>
                  </a:outerShdw>
                </a:effectLst>
              </a:rPr>
              <a:t>Phreatic</a:t>
            </a:r>
            <a:r>
              <a:rPr lang="en-US" dirty="0" smtClean="0">
                <a:effectLst>
                  <a:outerShdw blurRad="38100" dist="38100" dir="2700000" algn="tl">
                    <a:srgbClr val="000000"/>
                  </a:outerShdw>
                </a:effectLst>
              </a:rPr>
              <a:t> explosion as magma nears surface</a:t>
            </a:r>
          </a:p>
        </p:txBody>
      </p:sp>
      <p:sp>
        <p:nvSpPr>
          <p:cNvPr id="9219" name="Rectangle 3"/>
          <p:cNvSpPr>
            <a:spLocks noGrp="1" noChangeArrowheads="1"/>
          </p:cNvSpPr>
          <p:nvPr>
            <p:ph type="body" sz="half" idx="1"/>
          </p:nvPr>
        </p:nvSpPr>
        <p:spPr>
          <a:xfrm>
            <a:off x="381000" y="1143000"/>
            <a:ext cx="4076700" cy="2314575"/>
          </a:xfrm>
        </p:spPr>
        <p:txBody>
          <a:bodyPr/>
          <a:lstStyle/>
          <a:p>
            <a:pPr eaLnBrk="1" hangingPunct="1"/>
            <a:r>
              <a:rPr lang="en-US" sz="1800" b="0" smtClean="0"/>
              <a:t>March 15, 2009</a:t>
            </a:r>
          </a:p>
          <a:p>
            <a:pPr lvl="1" eaLnBrk="1" hangingPunct="1"/>
            <a:r>
              <a:rPr lang="en-US" sz="1800" b="0" smtClean="0"/>
              <a:t>1:00PM AKDT: increase in seismicity</a:t>
            </a:r>
          </a:p>
          <a:p>
            <a:pPr lvl="1" eaLnBrk="1" hangingPunct="1"/>
            <a:r>
              <a:rPr lang="en-US" sz="1800" b="0" smtClean="0"/>
              <a:t>Small ash eruption, high levels of gas, water vapor plume observed during overflight</a:t>
            </a:r>
          </a:p>
          <a:p>
            <a:pPr lvl="1" eaLnBrk="1" hangingPunct="1"/>
            <a:r>
              <a:rPr lang="en-US" sz="1800" b="0" smtClean="0">
                <a:solidFill>
                  <a:srgbClr val="FF6600"/>
                </a:solidFill>
              </a:rPr>
              <a:t>ORANGE</a:t>
            </a:r>
            <a:r>
              <a:rPr lang="en-US" sz="1800" b="0" smtClean="0"/>
              <a:t>/WATCH declared</a:t>
            </a:r>
          </a:p>
        </p:txBody>
      </p:sp>
      <p:pic>
        <p:nvPicPr>
          <p:cNvPr id="9220" name="Picture 4" descr="March15_16RSO24hr_heli"/>
          <p:cNvPicPr>
            <a:picLocks noChangeAspect="1" noChangeArrowheads="1"/>
          </p:cNvPicPr>
          <p:nvPr>
            <p:ph sz="half" idx="2"/>
          </p:nvPr>
        </p:nvPicPr>
        <p:blipFill>
          <a:blip r:embed="rId3"/>
          <a:srcRect/>
          <a:stretch>
            <a:fillRect/>
          </a:stretch>
        </p:blipFill>
        <p:spPr>
          <a:xfrm>
            <a:off x="4832350" y="1600200"/>
            <a:ext cx="3632200" cy="4267200"/>
          </a:xfrm>
        </p:spPr>
      </p:pic>
      <p:pic>
        <p:nvPicPr>
          <p:cNvPr id="9221" name="Picture 5" descr="march15-ashonsnow"/>
          <p:cNvPicPr>
            <a:picLocks noChangeAspect="1" noChangeArrowheads="1"/>
          </p:cNvPicPr>
          <p:nvPr/>
        </p:nvPicPr>
        <p:blipFill>
          <a:blip r:embed="rId4"/>
          <a:srcRect/>
          <a:stretch>
            <a:fillRect/>
          </a:stretch>
        </p:blipFill>
        <p:spPr bwMode="auto">
          <a:xfrm>
            <a:off x="533400" y="3554413"/>
            <a:ext cx="3505200" cy="2322512"/>
          </a:xfrm>
          <a:prstGeom prst="rect">
            <a:avLst/>
          </a:prstGeom>
          <a:noFill/>
          <a:ln w="9525">
            <a:noFill/>
            <a:miter lim="800000"/>
            <a:headEnd/>
            <a:tailEnd/>
          </a:ln>
        </p:spPr>
      </p:pic>
      <p:sp>
        <p:nvSpPr>
          <p:cNvPr id="9222" name="Line 6"/>
          <p:cNvSpPr>
            <a:spLocks noChangeShapeType="1"/>
          </p:cNvSpPr>
          <p:nvPr/>
        </p:nvSpPr>
        <p:spPr bwMode="auto">
          <a:xfrm>
            <a:off x="7239000" y="1981200"/>
            <a:ext cx="228600" cy="381000"/>
          </a:xfrm>
          <a:prstGeom prst="line">
            <a:avLst/>
          </a:prstGeom>
          <a:noFill/>
          <a:ln w="38100">
            <a:solidFill>
              <a:schemeClr val="tx1"/>
            </a:solidFill>
            <a:round/>
            <a:headEnd/>
            <a:tailEnd type="triangle" w="med" len="med"/>
          </a:ln>
        </p:spPr>
        <p:txBody>
          <a:bodyPr/>
          <a:lstStyle/>
          <a:p>
            <a:endParaRPr lang="en-US"/>
          </a:p>
        </p:txBody>
      </p:sp>
      <p:sp>
        <p:nvSpPr>
          <p:cNvPr id="9223" name="Text Box 7"/>
          <p:cNvSpPr txBox="1">
            <a:spLocks noChangeArrowheads="1"/>
          </p:cNvSpPr>
          <p:nvPr/>
        </p:nvSpPr>
        <p:spPr bwMode="auto">
          <a:xfrm>
            <a:off x="4648200" y="1676400"/>
            <a:ext cx="4038600" cy="336550"/>
          </a:xfrm>
          <a:prstGeom prst="rect">
            <a:avLst/>
          </a:prstGeom>
          <a:solidFill>
            <a:schemeClr val="bg1"/>
          </a:solidFill>
          <a:ln w="9525">
            <a:noFill/>
            <a:miter lim="800000"/>
            <a:headEnd/>
            <a:tailEnd/>
          </a:ln>
        </p:spPr>
        <p:txBody>
          <a:bodyPr>
            <a:spAutoFit/>
          </a:bodyPr>
          <a:lstStyle/>
          <a:p>
            <a:pPr eaLnBrk="0" hangingPunct="0">
              <a:spcBef>
                <a:spcPct val="50000"/>
              </a:spcBef>
              <a:buFontTx/>
              <a:buNone/>
            </a:pPr>
            <a:r>
              <a:rPr lang="en-US" sz="1600">
                <a:solidFill>
                  <a:srgbClr val="FF9900"/>
                </a:solidFill>
              </a:rPr>
              <a:t>1:00PM AKDT -  increase in seismicity</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1026"/>
          <p:cNvSpPr>
            <a:spLocks noGrp="1" noChangeArrowheads="1"/>
          </p:cNvSpPr>
          <p:nvPr>
            <p:ph type="title"/>
          </p:nvPr>
        </p:nvSpPr>
        <p:spPr/>
        <p:txBody>
          <a:bodyPr/>
          <a:lstStyle/>
          <a:p>
            <a:pPr eaLnBrk="1" hangingPunct="1">
              <a:defRPr/>
            </a:pPr>
            <a:r>
              <a:rPr lang="en-US" dirty="0" smtClean="0">
                <a:effectLst>
                  <a:outerShdw blurRad="38100" dist="38100" dir="2700000" algn="tl">
                    <a:srgbClr val="000000"/>
                  </a:outerShdw>
                </a:effectLst>
              </a:rPr>
              <a:t>~24 h prior to first major explosion</a:t>
            </a:r>
          </a:p>
        </p:txBody>
      </p:sp>
      <p:sp>
        <p:nvSpPr>
          <p:cNvPr id="10243" name="Rectangle 1027"/>
          <p:cNvSpPr>
            <a:spLocks noGrp="1" noChangeArrowheads="1"/>
          </p:cNvSpPr>
          <p:nvPr>
            <p:ph type="body" sz="half" idx="1"/>
          </p:nvPr>
        </p:nvSpPr>
        <p:spPr>
          <a:xfrm>
            <a:off x="152400" y="1600200"/>
            <a:ext cx="3657600" cy="4267200"/>
          </a:xfrm>
        </p:spPr>
        <p:txBody>
          <a:bodyPr/>
          <a:lstStyle/>
          <a:p>
            <a:pPr eaLnBrk="1" hangingPunct="1"/>
            <a:r>
              <a:rPr lang="en-US" sz="2400" b="0" smtClean="0"/>
              <a:t>Returned to </a:t>
            </a:r>
            <a:r>
              <a:rPr lang="en-US" sz="2400" b="0" smtClean="0">
                <a:solidFill>
                  <a:srgbClr val="FFFF00"/>
                </a:solidFill>
              </a:rPr>
              <a:t>YELLOW</a:t>
            </a:r>
            <a:r>
              <a:rPr lang="en-US" sz="2400" b="0" smtClean="0"/>
              <a:t>/ADVISORY  on March 18</a:t>
            </a:r>
          </a:p>
          <a:p>
            <a:pPr eaLnBrk="1" hangingPunct="1"/>
            <a:r>
              <a:rPr lang="en-US" sz="2400" b="0" smtClean="0"/>
              <a:t>March 21: High rate of seismicity</a:t>
            </a:r>
          </a:p>
          <a:p>
            <a:pPr eaLnBrk="1" hangingPunct="1"/>
            <a:r>
              <a:rPr lang="en-US" sz="2400" b="0" smtClean="0">
                <a:solidFill>
                  <a:srgbClr val="FF6600"/>
                </a:solidFill>
              </a:rPr>
              <a:t>ORANGE</a:t>
            </a:r>
            <a:r>
              <a:rPr lang="en-US" sz="2400" b="0" smtClean="0"/>
              <a:t>/WATCH</a:t>
            </a:r>
          </a:p>
        </p:txBody>
      </p:sp>
      <p:pic>
        <p:nvPicPr>
          <p:cNvPr id="10244" name="Picture 1028" descr="3-19to3-22RSO_EHZ_AV"/>
          <p:cNvPicPr>
            <a:picLocks noChangeAspect="1" noChangeArrowheads="1"/>
          </p:cNvPicPr>
          <p:nvPr>
            <p:ph sz="half" idx="2"/>
          </p:nvPr>
        </p:nvPicPr>
        <p:blipFill>
          <a:blip r:embed="rId3"/>
          <a:srcRect/>
          <a:stretch>
            <a:fillRect/>
          </a:stretch>
        </p:blipFill>
        <p:spPr>
          <a:xfrm>
            <a:off x="3733800" y="1719263"/>
            <a:ext cx="5127625" cy="4224337"/>
          </a:xfrm>
          <a:noFill/>
        </p:spPr>
      </p:pic>
      <p:sp>
        <p:nvSpPr>
          <p:cNvPr id="10245" name="Line 1029"/>
          <p:cNvSpPr>
            <a:spLocks noChangeShapeType="1"/>
          </p:cNvSpPr>
          <p:nvPr/>
        </p:nvSpPr>
        <p:spPr bwMode="auto">
          <a:xfrm flipH="1">
            <a:off x="4038600" y="3200400"/>
            <a:ext cx="304800" cy="533400"/>
          </a:xfrm>
          <a:prstGeom prst="line">
            <a:avLst/>
          </a:prstGeom>
          <a:noFill/>
          <a:ln w="57150">
            <a:solidFill>
              <a:srgbClr val="FF9900"/>
            </a:solidFill>
            <a:round/>
            <a:headEnd/>
            <a:tailEnd type="triangle" w="med" len="med"/>
          </a:ln>
        </p:spPr>
        <p:txBody>
          <a:bodyPr/>
          <a:lstStyle/>
          <a:p>
            <a:endParaRPr lang="en-US"/>
          </a:p>
        </p:txBody>
      </p:sp>
      <p:sp>
        <p:nvSpPr>
          <p:cNvPr id="10246" name="Text Box 1030"/>
          <p:cNvSpPr txBox="1">
            <a:spLocks noChangeArrowheads="1"/>
          </p:cNvSpPr>
          <p:nvPr/>
        </p:nvSpPr>
        <p:spPr bwMode="auto">
          <a:xfrm>
            <a:off x="4098925" y="2703513"/>
            <a:ext cx="2178050" cy="641350"/>
          </a:xfrm>
          <a:prstGeom prst="rect">
            <a:avLst/>
          </a:prstGeom>
          <a:solidFill>
            <a:schemeClr val="bg1"/>
          </a:solidFill>
          <a:ln w="9525">
            <a:noFill/>
            <a:miter lim="800000"/>
            <a:headEnd/>
            <a:tailEnd/>
          </a:ln>
        </p:spPr>
        <p:txBody>
          <a:bodyPr wrap="none">
            <a:spAutoFit/>
          </a:bodyPr>
          <a:lstStyle/>
          <a:p>
            <a:pPr eaLnBrk="0" hangingPunct="0">
              <a:spcBef>
                <a:spcPct val="0"/>
              </a:spcBef>
              <a:buFontTx/>
              <a:buNone/>
            </a:pPr>
            <a:r>
              <a:rPr lang="en-US" sz="1800" b="0">
                <a:solidFill>
                  <a:srgbClr val="FF9900"/>
                </a:solidFill>
              </a:rPr>
              <a:t>ORANGE/WATCH</a:t>
            </a:r>
          </a:p>
          <a:p>
            <a:pPr eaLnBrk="0" hangingPunct="0">
              <a:spcBef>
                <a:spcPct val="0"/>
              </a:spcBef>
              <a:buFontTx/>
              <a:buNone/>
            </a:pPr>
            <a:r>
              <a:rPr lang="en-US" sz="1800" b="0">
                <a:solidFill>
                  <a:srgbClr val="FF9900"/>
                </a:solidFill>
              </a:rPr>
              <a:t>10:06PM, March 21</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20" name="Rectangle 4"/>
          <p:cNvSpPr>
            <a:spLocks noGrp="1" noChangeArrowheads="1"/>
          </p:cNvSpPr>
          <p:nvPr>
            <p:ph type="title"/>
          </p:nvPr>
        </p:nvSpPr>
        <p:spPr/>
        <p:txBody>
          <a:bodyPr/>
          <a:lstStyle/>
          <a:p>
            <a:pPr eaLnBrk="1" hangingPunct="1">
              <a:defRPr/>
            </a:pPr>
            <a:r>
              <a:rPr lang="en-US" smtClean="0">
                <a:effectLst>
                  <a:outerShdw blurRad="38100" dist="38100" dir="2700000" algn="tl">
                    <a:srgbClr val="000000"/>
                  </a:outerShdw>
                </a:effectLst>
              </a:rPr>
              <a:t>Explosive Phase</a:t>
            </a:r>
          </a:p>
        </p:txBody>
      </p:sp>
      <p:pic>
        <p:nvPicPr>
          <p:cNvPr id="11267" name="Picture 5"/>
          <p:cNvPicPr>
            <a:picLocks noChangeAspect="1" noChangeArrowheads="1"/>
          </p:cNvPicPr>
          <p:nvPr/>
        </p:nvPicPr>
        <p:blipFill>
          <a:blip r:embed="rId3"/>
          <a:srcRect/>
          <a:stretch>
            <a:fillRect/>
          </a:stretch>
        </p:blipFill>
        <p:spPr bwMode="auto">
          <a:xfrm>
            <a:off x="285750" y="95250"/>
            <a:ext cx="8572500" cy="6667500"/>
          </a:xfrm>
          <a:prstGeom prst="rect">
            <a:avLst/>
          </a:prstGeom>
          <a:noFill/>
          <a:ln w="9525">
            <a:noFill/>
            <a:miter lim="800000"/>
            <a:headEnd/>
            <a:tailEnd/>
          </a:ln>
        </p:spPr>
      </p:pic>
      <p:sp>
        <p:nvSpPr>
          <p:cNvPr id="418916" name="Rectangle 100"/>
          <p:cNvSpPr>
            <a:spLocks noChangeArrowheads="1"/>
          </p:cNvSpPr>
          <p:nvPr/>
        </p:nvSpPr>
        <p:spPr bwMode="auto">
          <a:xfrm>
            <a:off x="1066800" y="609600"/>
            <a:ext cx="7010400" cy="533400"/>
          </a:xfrm>
          <a:prstGeom prst="rect">
            <a:avLst/>
          </a:prstGeom>
          <a:solidFill>
            <a:schemeClr val="bg2"/>
          </a:solidFill>
          <a:ln w="12700">
            <a:noFill/>
            <a:miter lim="800000"/>
            <a:headEnd/>
            <a:tailEnd/>
          </a:ln>
          <a:effectLst/>
        </p:spPr>
        <p:txBody>
          <a:bodyPr lIns="90488" tIns="44450" rIns="90488" bIns="44450" anchor="ctr"/>
          <a:lstStyle/>
          <a:p>
            <a:pPr algn="ctr">
              <a:spcBef>
                <a:spcPct val="0"/>
              </a:spcBef>
              <a:buFontTx/>
              <a:buNone/>
              <a:defRPr/>
            </a:pPr>
            <a:r>
              <a:rPr lang="en-US" sz="3200">
                <a:solidFill>
                  <a:srgbClr val="FFFF99"/>
                </a:solidFill>
                <a:effectLst>
                  <a:outerShdw blurRad="38100" dist="38100" dir="2700000" algn="tl">
                    <a:srgbClr val="000000"/>
                  </a:outerShdw>
                </a:effectLst>
              </a:rPr>
              <a:t>March 22-23: 6 major explosions</a:t>
            </a:r>
          </a:p>
        </p:txBody>
      </p:sp>
      <p:sp>
        <p:nvSpPr>
          <p:cNvPr id="11269" name="Text Box 102"/>
          <p:cNvSpPr txBox="1">
            <a:spLocks noChangeArrowheads="1"/>
          </p:cNvSpPr>
          <p:nvPr/>
        </p:nvSpPr>
        <p:spPr bwMode="auto">
          <a:xfrm>
            <a:off x="1066800" y="4343400"/>
            <a:ext cx="2547938" cy="1858963"/>
          </a:xfrm>
          <a:prstGeom prst="rect">
            <a:avLst/>
          </a:prstGeom>
          <a:solidFill>
            <a:schemeClr val="bg2"/>
          </a:solidFill>
          <a:ln w="9525">
            <a:noFill/>
            <a:miter lim="800000"/>
            <a:headEnd/>
            <a:tailEnd/>
          </a:ln>
        </p:spPr>
        <p:txBody>
          <a:bodyPr wrap="none">
            <a:spAutoFit/>
          </a:bodyPr>
          <a:lstStyle/>
          <a:p>
            <a:pPr marL="342900" indent="-342900">
              <a:buFontTx/>
              <a:buNone/>
            </a:pPr>
            <a:r>
              <a:rPr lang="en-US" sz="1400"/>
              <a:t>Major explosive events:</a:t>
            </a:r>
          </a:p>
          <a:p>
            <a:pPr marL="342900" indent="-342900">
              <a:buFontTx/>
              <a:buNone/>
            </a:pPr>
            <a:r>
              <a:rPr lang="en-US" sz="1400"/>
              <a:t>3/22 22:38 AKDT 	FL180</a:t>
            </a:r>
          </a:p>
          <a:p>
            <a:pPr marL="342900" indent="-342900">
              <a:buFontTx/>
              <a:buNone/>
            </a:pPr>
            <a:r>
              <a:rPr lang="en-US" sz="1400"/>
              <a:t>3/22 23:02		FL440</a:t>
            </a:r>
          </a:p>
          <a:p>
            <a:pPr marL="342900" indent="-342900">
              <a:buFontTx/>
              <a:buNone/>
            </a:pPr>
            <a:r>
              <a:rPr lang="en-US" sz="1400"/>
              <a:t>3/23 00:14		FL430</a:t>
            </a:r>
          </a:p>
          <a:p>
            <a:pPr marL="342900" indent="-342900">
              <a:buFontTx/>
              <a:buNone/>
            </a:pPr>
            <a:r>
              <a:rPr lang="en-US" sz="1400"/>
              <a:t>3/23 01:39		FL430</a:t>
            </a:r>
          </a:p>
          <a:p>
            <a:pPr marL="342900" indent="-342900">
              <a:buFontTx/>
              <a:buNone/>
            </a:pPr>
            <a:r>
              <a:rPr lang="en-US" sz="1400"/>
              <a:t>3/23 04:31		FL490</a:t>
            </a:r>
          </a:p>
          <a:p>
            <a:pPr marL="342900" indent="-342900">
              <a:buFontTx/>
              <a:buNone/>
            </a:pPr>
            <a:r>
              <a:rPr lang="en-US" sz="1400"/>
              <a:t>3/23 19:41		FL600</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Default Design">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100000"/>
          </a:lnSpc>
          <a:spcBef>
            <a:spcPct val="20000"/>
          </a:spcBef>
          <a:spcAft>
            <a:spcPct val="0"/>
          </a:spcAft>
          <a:buClrTx/>
          <a:buSzTx/>
          <a:buFontTx/>
          <a:buChar char="•"/>
          <a:tabLst/>
          <a:defRPr kumimoji="0" lang="en-US" sz="2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100000"/>
          </a:lnSpc>
          <a:spcBef>
            <a:spcPct val="20000"/>
          </a:spcBef>
          <a:spcAft>
            <a:spcPct val="0"/>
          </a:spcAft>
          <a:buClrTx/>
          <a:buSzTx/>
          <a:buFontTx/>
          <a:buChar char="•"/>
          <a:tabLst/>
          <a:defRPr kumimoji="0" lang="en-US" sz="2400" b="1" i="0" u="none" strike="noStrike" cap="none" normalizeH="0" baseline="0" smtClean="0">
            <a:ln>
              <a:noFill/>
            </a:ln>
            <a:solidFill>
              <a:schemeClr val="tx1"/>
            </a:solidFill>
            <a:effectLst/>
            <a:latin typeface="Arial" charset="0"/>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6242</TotalTime>
  <Words>716</Words>
  <Application>Microsoft Office PowerPoint</Application>
  <PresentationFormat>On-screen Show (4:3)</PresentationFormat>
  <Paragraphs>136</Paragraphs>
  <Slides>26</Slides>
  <Notes>20</Notes>
  <HiddenSlides>4</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Arial</vt:lpstr>
      <vt:lpstr>Wingdings</vt:lpstr>
      <vt:lpstr>Times New Roman</vt:lpstr>
      <vt:lpstr>Calibri</vt:lpstr>
      <vt:lpstr>Trebuchet MS</vt:lpstr>
      <vt:lpstr>News Gothic MT</vt:lpstr>
      <vt:lpstr>1_Default Design</vt:lpstr>
      <vt:lpstr>The 2009 Eruption of Redoubt Volcano: Preliminary summary of activity </vt:lpstr>
      <vt:lpstr>Slide 2</vt:lpstr>
      <vt:lpstr>Redoubt Monitoring by AVO</vt:lpstr>
      <vt:lpstr>Redoubt 2008-09 Precursory Unrest</vt:lpstr>
      <vt:lpstr>Precursory Unrest</vt:lpstr>
      <vt:lpstr>Precursory Unrest</vt:lpstr>
      <vt:lpstr>Phreatic explosion as magma nears surface</vt:lpstr>
      <vt:lpstr>~24 h prior to first major explosion</vt:lpstr>
      <vt:lpstr>Explosive Phase</vt:lpstr>
      <vt:lpstr>Explosive Phase</vt:lpstr>
      <vt:lpstr>31 March: lava dome growth</vt:lpstr>
      <vt:lpstr>Slide 12</vt:lpstr>
      <vt:lpstr>Slide 13</vt:lpstr>
      <vt:lpstr>Slide 14</vt:lpstr>
      <vt:lpstr>COLOR CODE HISTORY THROUGH APRIL 6</vt:lpstr>
      <vt:lpstr>Two major lahars down Drift River to Oil Terminal</vt:lpstr>
      <vt:lpstr>Drift River -  23 March</vt:lpstr>
      <vt:lpstr>Impacts: ash clouds, pyroclastic flows</vt:lpstr>
      <vt:lpstr>Impacts: ash fall</vt:lpstr>
      <vt:lpstr>Slide 20</vt:lpstr>
      <vt:lpstr>Slide 21</vt:lpstr>
      <vt:lpstr>Slide 22</vt:lpstr>
      <vt:lpstr>Slide 23</vt:lpstr>
      <vt:lpstr>Slide 24</vt:lpstr>
      <vt:lpstr>Slide 25</vt:lpstr>
      <vt:lpstr>Prognosis</vt:lpstr>
    </vt:vector>
  </TitlesOfParts>
  <Company>Alaska Volcano Observatory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Volcanic Ash and Aviation Safety</dc:title>
  <dc:creator>Dave Schneider and Tom Miller</dc:creator>
  <cp:lastModifiedBy>braun</cp:lastModifiedBy>
  <cp:revision>134</cp:revision>
  <dcterms:created xsi:type="dcterms:W3CDTF">2000-04-04T22:49:12Z</dcterms:created>
  <dcterms:modified xsi:type="dcterms:W3CDTF">2009-06-08T13:01:28Z</dcterms:modified>
</cp:coreProperties>
</file>